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3" r:id="rId3"/>
    <p:sldMasterId id="214748367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</p:sldIdLst>
  <p:sldSz cy="6858000" cx="9144000"/>
  <p:notesSz cx="7315200" cy="9601200"/>
  <p:embeddedFontLst>
    <p:embeddedFont>
      <p:font typeface="Raleway"/>
      <p:regular r:id="rId49"/>
      <p:bold r:id="rId50"/>
      <p:italic r:id="rId51"/>
      <p:boldItalic r:id="rId52"/>
    </p:embeddedFont>
    <p:embeddedFont>
      <p:font typeface="Roboto"/>
      <p:regular r:id="rId53"/>
      <p:bold r:id="rId54"/>
      <p:italic r:id="rId55"/>
      <p:boldItalic r:id="rId56"/>
    </p:embeddedFont>
    <p:embeddedFont>
      <p:font typeface="Lato"/>
      <p:regular r:id="rId57"/>
      <p:bold r:id="rId58"/>
      <p:italic r:id="rId59"/>
      <p:boldItalic r:id="rId60"/>
    </p:embeddedFont>
    <p:embeddedFont>
      <p:font typeface="Helvetica Neue Light"/>
      <p:regular r:id="rId61"/>
      <p:bold r:id="rId62"/>
      <p:italic r:id="rId63"/>
      <p:boldItalic r:id="rId6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font" Target="fonts/Raleway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HelveticaNeueLight-bold.fntdata"/><Relationship Id="rId61" Type="http://schemas.openxmlformats.org/officeDocument/2006/relationships/font" Target="fonts/HelveticaNeueLight-regular.fntdata"/><Relationship Id="rId20" Type="http://schemas.openxmlformats.org/officeDocument/2006/relationships/slide" Target="slides/slide15.xml"/><Relationship Id="rId64" Type="http://schemas.openxmlformats.org/officeDocument/2006/relationships/font" Target="fonts/HelveticaNeueLight-boldItalic.fntdata"/><Relationship Id="rId63" Type="http://schemas.openxmlformats.org/officeDocument/2006/relationships/font" Target="fonts/HelveticaNeueLight-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font" Target="fonts/Lato-boldItalic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Raleway-italic.fntdata"/><Relationship Id="rId50" Type="http://schemas.openxmlformats.org/officeDocument/2006/relationships/font" Target="fonts/Raleway-bold.fntdata"/><Relationship Id="rId53" Type="http://schemas.openxmlformats.org/officeDocument/2006/relationships/font" Target="fonts/Roboto-regular.fntdata"/><Relationship Id="rId52" Type="http://schemas.openxmlformats.org/officeDocument/2006/relationships/font" Target="fonts/Raleway-boldItalic.fntdata"/><Relationship Id="rId11" Type="http://schemas.openxmlformats.org/officeDocument/2006/relationships/slide" Target="slides/slide6.xml"/><Relationship Id="rId55" Type="http://schemas.openxmlformats.org/officeDocument/2006/relationships/font" Target="fonts/Roboto-italic.fntdata"/><Relationship Id="rId10" Type="http://schemas.openxmlformats.org/officeDocument/2006/relationships/slide" Target="slides/slide5.xml"/><Relationship Id="rId54" Type="http://schemas.openxmlformats.org/officeDocument/2006/relationships/font" Target="fonts/Roboto-bold.fntdata"/><Relationship Id="rId13" Type="http://schemas.openxmlformats.org/officeDocument/2006/relationships/slide" Target="slides/slide8.xml"/><Relationship Id="rId57" Type="http://schemas.openxmlformats.org/officeDocument/2006/relationships/font" Target="fonts/Lato-regular.fntdata"/><Relationship Id="rId12" Type="http://schemas.openxmlformats.org/officeDocument/2006/relationships/slide" Target="slides/slide7.xml"/><Relationship Id="rId56" Type="http://schemas.openxmlformats.org/officeDocument/2006/relationships/font" Target="fonts/Roboto-boldItalic.fntdata"/><Relationship Id="rId15" Type="http://schemas.openxmlformats.org/officeDocument/2006/relationships/slide" Target="slides/slide10.xml"/><Relationship Id="rId59" Type="http://schemas.openxmlformats.org/officeDocument/2006/relationships/font" Target="fonts/Lato-italic.fntdata"/><Relationship Id="rId14" Type="http://schemas.openxmlformats.org/officeDocument/2006/relationships/slide" Target="slides/slide9.xml"/><Relationship Id="rId58" Type="http://schemas.openxmlformats.org/officeDocument/2006/relationships/font" Target="fonts/Lato-bold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219425" y="720075"/>
            <a:ext cx="4877025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731500" y="4560550"/>
            <a:ext cx="5852150" cy="43205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eaecb14550_0_0:notes"/>
          <p:cNvSpPr/>
          <p:nvPr>
            <p:ph idx="2" type="sldImg"/>
          </p:nvPr>
        </p:nvSpPr>
        <p:spPr>
          <a:xfrm>
            <a:off x="1219425" y="720075"/>
            <a:ext cx="48771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2eaecb14550_0_0:notes"/>
          <p:cNvSpPr txBox="1"/>
          <p:nvPr>
            <p:ph idx="1" type="body"/>
          </p:nvPr>
        </p:nvSpPr>
        <p:spPr>
          <a:xfrm>
            <a:off x="731500" y="4560550"/>
            <a:ext cx="5852100" cy="432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20178c064a_0_42:notes"/>
          <p:cNvSpPr txBox="1"/>
          <p:nvPr>
            <p:ph idx="1" type="body"/>
          </p:nvPr>
        </p:nvSpPr>
        <p:spPr>
          <a:xfrm>
            <a:off x="731500" y="4560550"/>
            <a:ext cx="5852100" cy="43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26" name="Google Shape;226;g220178c064a_0_42:notes"/>
          <p:cNvSpPr/>
          <p:nvPr>
            <p:ph idx="2" type="sldImg"/>
          </p:nvPr>
        </p:nvSpPr>
        <p:spPr>
          <a:xfrm>
            <a:off x="1219425" y="720075"/>
            <a:ext cx="48771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63:notes"/>
          <p:cNvSpPr/>
          <p:nvPr>
            <p:ph idx="2" type="sldImg"/>
          </p:nvPr>
        </p:nvSpPr>
        <p:spPr>
          <a:xfrm>
            <a:off x="1219425" y="720075"/>
            <a:ext cx="48771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2" name="Google Shape;232;p63:notes"/>
          <p:cNvSpPr txBox="1"/>
          <p:nvPr>
            <p:ph idx="1" type="body"/>
          </p:nvPr>
        </p:nvSpPr>
        <p:spPr>
          <a:xfrm>
            <a:off x="731500" y="4560550"/>
            <a:ext cx="5852100" cy="43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2eaecb14550_0_103:notes"/>
          <p:cNvSpPr/>
          <p:nvPr>
            <p:ph idx="2" type="sldImg"/>
          </p:nvPr>
        </p:nvSpPr>
        <p:spPr>
          <a:xfrm>
            <a:off x="1219425" y="720075"/>
            <a:ext cx="48771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8" name="Google Shape;238;g2eaecb14550_0_103:notes"/>
          <p:cNvSpPr txBox="1"/>
          <p:nvPr>
            <p:ph idx="1" type="body"/>
          </p:nvPr>
        </p:nvSpPr>
        <p:spPr>
          <a:xfrm>
            <a:off x="731500" y="4560550"/>
            <a:ext cx="5852100" cy="43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2eaecb14550_0_288:notes"/>
          <p:cNvSpPr/>
          <p:nvPr>
            <p:ph idx="2" type="sldImg"/>
          </p:nvPr>
        </p:nvSpPr>
        <p:spPr>
          <a:xfrm>
            <a:off x="1219425" y="720075"/>
            <a:ext cx="48771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4" name="Google Shape;244;g2eaecb14550_0_288:notes"/>
          <p:cNvSpPr txBox="1"/>
          <p:nvPr>
            <p:ph idx="1" type="body"/>
          </p:nvPr>
        </p:nvSpPr>
        <p:spPr>
          <a:xfrm>
            <a:off x="731500" y="4560550"/>
            <a:ext cx="5852100" cy="43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eaecb14550_0_292:notes"/>
          <p:cNvSpPr/>
          <p:nvPr>
            <p:ph idx="2" type="sldImg"/>
          </p:nvPr>
        </p:nvSpPr>
        <p:spPr>
          <a:xfrm>
            <a:off x="1219425" y="720075"/>
            <a:ext cx="48771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9" name="Google Shape;249;g2eaecb14550_0_292:notes"/>
          <p:cNvSpPr txBox="1"/>
          <p:nvPr>
            <p:ph idx="1" type="body"/>
          </p:nvPr>
        </p:nvSpPr>
        <p:spPr>
          <a:xfrm>
            <a:off x="731500" y="4560550"/>
            <a:ext cx="5852100" cy="43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2eaecb14550_0_190:notes"/>
          <p:cNvSpPr/>
          <p:nvPr>
            <p:ph idx="2" type="sldImg"/>
          </p:nvPr>
        </p:nvSpPr>
        <p:spPr>
          <a:xfrm>
            <a:off x="1219425" y="720075"/>
            <a:ext cx="48771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4" name="Google Shape;254;g2eaecb14550_0_190:notes"/>
          <p:cNvSpPr txBox="1"/>
          <p:nvPr>
            <p:ph idx="1" type="body"/>
          </p:nvPr>
        </p:nvSpPr>
        <p:spPr>
          <a:xfrm>
            <a:off x="731500" y="4560550"/>
            <a:ext cx="5852100" cy="43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90:notes"/>
          <p:cNvSpPr txBox="1"/>
          <p:nvPr>
            <p:ph idx="1" type="body"/>
          </p:nvPr>
        </p:nvSpPr>
        <p:spPr>
          <a:xfrm>
            <a:off x="731500" y="4560550"/>
            <a:ext cx="5852150" cy="43205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61" name="Google Shape;261;p90:notes"/>
          <p:cNvSpPr/>
          <p:nvPr>
            <p:ph idx="2" type="sldImg"/>
          </p:nvPr>
        </p:nvSpPr>
        <p:spPr>
          <a:xfrm>
            <a:off x="1219425" y="720075"/>
            <a:ext cx="4877025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92:notes"/>
          <p:cNvSpPr/>
          <p:nvPr>
            <p:ph idx="2" type="sldImg"/>
          </p:nvPr>
        </p:nvSpPr>
        <p:spPr>
          <a:xfrm>
            <a:off x="1219425" y="720075"/>
            <a:ext cx="48771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7" name="Google Shape;267;p92:notes"/>
          <p:cNvSpPr txBox="1"/>
          <p:nvPr>
            <p:ph idx="1" type="body"/>
          </p:nvPr>
        </p:nvSpPr>
        <p:spPr>
          <a:xfrm>
            <a:off x="731500" y="4560550"/>
            <a:ext cx="5852100" cy="43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93:notes"/>
          <p:cNvSpPr txBox="1"/>
          <p:nvPr>
            <p:ph idx="1" type="body"/>
          </p:nvPr>
        </p:nvSpPr>
        <p:spPr>
          <a:xfrm>
            <a:off x="731500" y="4560550"/>
            <a:ext cx="5852150" cy="43205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73" name="Google Shape;273;p93:notes"/>
          <p:cNvSpPr/>
          <p:nvPr>
            <p:ph idx="2" type="sldImg"/>
          </p:nvPr>
        </p:nvSpPr>
        <p:spPr>
          <a:xfrm>
            <a:off x="1219425" y="720075"/>
            <a:ext cx="4877025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2eb0aa74460_0_0:notes"/>
          <p:cNvSpPr txBox="1"/>
          <p:nvPr>
            <p:ph idx="1" type="body"/>
          </p:nvPr>
        </p:nvSpPr>
        <p:spPr>
          <a:xfrm>
            <a:off x="731500" y="4560550"/>
            <a:ext cx="5852100" cy="43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81" name="Google Shape;281;g2eb0aa74460_0_0:notes"/>
          <p:cNvSpPr/>
          <p:nvPr>
            <p:ph idx="2" type="sldImg"/>
          </p:nvPr>
        </p:nvSpPr>
        <p:spPr>
          <a:xfrm>
            <a:off x="1219425" y="720075"/>
            <a:ext cx="48771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eaecb14550_0_80:notes"/>
          <p:cNvSpPr/>
          <p:nvPr>
            <p:ph idx="2" type="sldImg"/>
          </p:nvPr>
        </p:nvSpPr>
        <p:spPr>
          <a:xfrm>
            <a:off x="1219425" y="720075"/>
            <a:ext cx="48771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2eaecb14550_0_80:notes"/>
          <p:cNvSpPr txBox="1"/>
          <p:nvPr>
            <p:ph idx="1" type="body"/>
          </p:nvPr>
        </p:nvSpPr>
        <p:spPr>
          <a:xfrm>
            <a:off x="731500" y="4560550"/>
            <a:ext cx="5852100" cy="432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96:notes"/>
          <p:cNvSpPr txBox="1"/>
          <p:nvPr>
            <p:ph idx="1" type="body"/>
          </p:nvPr>
        </p:nvSpPr>
        <p:spPr>
          <a:xfrm>
            <a:off x="731500" y="4560550"/>
            <a:ext cx="5852100" cy="43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89" name="Google Shape;289;p96:notes"/>
          <p:cNvSpPr/>
          <p:nvPr>
            <p:ph idx="2" type="sldImg"/>
          </p:nvPr>
        </p:nvSpPr>
        <p:spPr>
          <a:xfrm>
            <a:off x="1219425" y="720075"/>
            <a:ext cx="48771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94:notes"/>
          <p:cNvSpPr txBox="1"/>
          <p:nvPr>
            <p:ph idx="1" type="body"/>
          </p:nvPr>
        </p:nvSpPr>
        <p:spPr>
          <a:xfrm>
            <a:off x="731500" y="4560550"/>
            <a:ext cx="5852150" cy="43205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97" name="Google Shape;297;p94:notes"/>
          <p:cNvSpPr/>
          <p:nvPr>
            <p:ph idx="2" type="sldImg"/>
          </p:nvPr>
        </p:nvSpPr>
        <p:spPr>
          <a:xfrm>
            <a:off x="1219425" y="720075"/>
            <a:ext cx="4877025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95:notes"/>
          <p:cNvSpPr txBox="1"/>
          <p:nvPr>
            <p:ph idx="1" type="body"/>
          </p:nvPr>
        </p:nvSpPr>
        <p:spPr>
          <a:xfrm>
            <a:off x="731500" y="4560550"/>
            <a:ext cx="5852150" cy="43205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04" name="Google Shape;304;p95:notes"/>
          <p:cNvSpPr/>
          <p:nvPr>
            <p:ph idx="2" type="sldImg"/>
          </p:nvPr>
        </p:nvSpPr>
        <p:spPr>
          <a:xfrm>
            <a:off x="1219425" y="720075"/>
            <a:ext cx="4877025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97:notes"/>
          <p:cNvSpPr/>
          <p:nvPr>
            <p:ph idx="2" type="sldImg"/>
          </p:nvPr>
        </p:nvSpPr>
        <p:spPr>
          <a:xfrm>
            <a:off x="1219425" y="720075"/>
            <a:ext cx="48771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1" name="Google Shape;311;p97:notes"/>
          <p:cNvSpPr txBox="1"/>
          <p:nvPr>
            <p:ph idx="1" type="body"/>
          </p:nvPr>
        </p:nvSpPr>
        <p:spPr>
          <a:xfrm>
            <a:off x="731500" y="4560550"/>
            <a:ext cx="5852100" cy="43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98:notes"/>
          <p:cNvSpPr txBox="1"/>
          <p:nvPr>
            <p:ph idx="1" type="body"/>
          </p:nvPr>
        </p:nvSpPr>
        <p:spPr>
          <a:xfrm>
            <a:off x="731500" y="4560550"/>
            <a:ext cx="5852150" cy="43205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18" name="Google Shape;318;p98:notes"/>
          <p:cNvSpPr/>
          <p:nvPr>
            <p:ph idx="2" type="sldImg"/>
          </p:nvPr>
        </p:nvSpPr>
        <p:spPr>
          <a:xfrm>
            <a:off x="1219425" y="720075"/>
            <a:ext cx="4877025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99:notes"/>
          <p:cNvSpPr txBox="1"/>
          <p:nvPr>
            <p:ph idx="1" type="body"/>
          </p:nvPr>
        </p:nvSpPr>
        <p:spPr>
          <a:xfrm>
            <a:off x="731500" y="4560550"/>
            <a:ext cx="5852150" cy="43205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24" name="Google Shape;324;p99:notes"/>
          <p:cNvSpPr/>
          <p:nvPr>
            <p:ph idx="2" type="sldImg"/>
          </p:nvPr>
        </p:nvSpPr>
        <p:spPr>
          <a:xfrm>
            <a:off x="1219425" y="720075"/>
            <a:ext cx="4877025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100:notes"/>
          <p:cNvSpPr txBox="1"/>
          <p:nvPr>
            <p:ph idx="1" type="body"/>
          </p:nvPr>
        </p:nvSpPr>
        <p:spPr>
          <a:xfrm>
            <a:off x="731500" y="4560550"/>
            <a:ext cx="5852150" cy="43205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59" name="Google Shape;359;p100:notes"/>
          <p:cNvSpPr/>
          <p:nvPr>
            <p:ph idx="2" type="sldImg"/>
          </p:nvPr>
        </p:nvSpPr>
        <p:spPr>
          <a:xfrm>
            <a:off x="1219425" y="720075"/>
            <a:ext cx="4877025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101:notes"/>
          <p:cNvSpPr txBox="1"/>
          <p:nvPr>
            <p:ph idx="1" type="body"/>
          </p:nvPr>
        </p:nvSpPr>
        <p:spPr>
          <a:xfrm>
            <a:off x="731500" y="4560550"/>
            <a:ext cx="5852150" cy="43205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67" name="Google Shape;367;p101:notes"/>
          <p:cNvSpPr/>
          <p:nvPr>
            <p:ph idx="2" type="sldImg"/>
          </p:nvPr>
        </p:nvSpPr>
        <p:spPr>
          <a:xfrm>
            <a:off x="1219425" y="720075"/>
            <a:ext cx="4877025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102:notes"/>
          <p:cNvSpPr/>
          <p:nvPr>
            <p:ph idx="2" type="sldImg"/>
          </p:nvPr>
        </p:nvSpPr>
        <p:spPr>
          <a:xfrm>
            <a:off x="1219425" y="720075"/>
            <a:ext cx="48771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7" name="Google Shape;377;p102:notes"/>
          <p:cNvSpPr txBox="1"/>
          <p:nvPr>
            <p:ph idx="1" type="body"/>
          </p:nvPr>
        </p:nvSpPr>
        <p:spPr>
          <a:xfrm>
            <a:off x="731500" y="4560550"/>
            <a:ext cx="5852100" cy="43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103:notes"/>
          <p:cNvSpPr/>
          <p:nvPr>
            <p:ph idx="2" type="sldImg"/>
          </p:nvPr>
        </p:nvSpPr>
        <p:spPr>
          <a:xfrm>
            <a:off x="1219425" y="720075"/>
            <a:ext cx="48771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3" name="Google Shape;383;p103:notes"/>
          <p:cNvSpPr txBox="1"/>
          <p:nvPr>
            <p:ph idx="1" type="body"/>
          </p:nvPr>
        </p:nvSpPr>
        <p:spPr>
          <a:xfrm>
            <a:off x="731500" y="4560550"/>
            <a:ext cx="5852100" cy="43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eb0aa74460_0_15:notes"/>
          <p:cNvSpPr/>
          <p:nvPr>
            <p:ph idx="2" type="sldImg"/>
          </p:nvPr>
        </p:nvSpPr>
        <p:spPr>
          <a:xfrm>
            <a:off x="1219425" y="720075"/>
            <a:ext cx="48771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2eb0aa74460_0_15:notes"/>
          <p:cNvSpPr txBox="1"/>
          <p:nvPr>
            <p:ph idx="1" type="body"/>
          </p:nvPr>
        </p:nvSpPr>
        <p:spPr>
          <a:xfrm>
            <a:off x="731500" y="4560550"/>
            <a:ext cx="5852100" cy="432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2eaecb14550_0_85:notes"/>
          <p:cNvSpPr/>
          <p:nvPr>
            <p:ph idx="2" type="sldImg"/>
          </p:nvPr>
        </p:nvSpPr>
        <p:spPr>
          <a:xfrm>
            <a:off x="1219425" y="720075"/>
            <a:ext cx="48771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0" name="Google Shape;390;g2eaecb14550_0_85:notes"/>
          <p:cNvSpPr txBox="1"/>
          <p:nvPr>
            <p:ph idx="1" type="body"/>
          </p:nvPr>
        </p:nvSpPr>
        <p:spPr>
          <a:xfrm>
            <a:off x="731500" y="4560550"/>
            <a:ext cx="5852100" cy="43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220178c064a_0_74:notes"/>
          <p:cNvSpPr/>
          <p:nvPr>
            <p:ph idx="2" type="sldImg"/>
          </p:nvPr>
        </p:nvSpPr>
        <p:spPr>
          <a:xfrm>
            <a:off x="1219425" y="720075"/>
            <a:ext cx="48771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7" name="Google Shape;397;g220178c064a_0_74:notes"/>
          <p:cNvSpPr txBox="1"/>
          <p:nvPr>
            <p:ph idx="1" type="body"/>
          </p:nvPr>
        </p:nvSpPr>
        <p:spPr>
          <a:xfrm>
            <a:off x="731500" y="4560550"/>
            <a:ext cx="5852100" cy="43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106:notes"/>
          <p:cNvSpPr txBox="1"/>
          <p:nvPr>
            <p:ph idx="1" type="body"/>
          </p:nvPr>
        </p:nvSpPr>
        <p:spPr>
          <a:xfrm>
            <a:off x="731500" y="4560550"/>
            <a:ext cx="5852150" cy="43205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04" name="Google Shape;404;p106:notes"/>
          <p:cNvSpPr/>
          <p:nvPr>
            <p:ph idx="2" type="sldImg"/>
          </p:nvPr>
        </p:nvSpPr>
        <p:spPr>
          <a:xfrm>
            <a:off x="1219425" y="720075"/>
            <a:ext cx="4877025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104:notes"/>
          <p:cNvSpPr txBox="1"/>
          <p:nvPr>
            <p:ph idx="1" type="body"/>
          </p:nvPr>
        </p:nvSpPr>
        <p:spPr>
          <a:xfrm>
            <a:off x="731500" y="4560550"/>
            <a:ext cx="5852150" cy="43205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11" name="Google Shape;411;p104:notes"/>
          <p:cNvSpPr/>
          <p:nvPr>
            <p:ph idx="2" type="sldImg"/>
          </p:nvPr>
        </p:nvSpPr>
        <p:spPr>
          <a:xfrm>
            <a:off x="1219425" y="720075"/>
            <a:ext cx="4877025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105:notes"/>
          <p:cNvSpPr txBox="1"/>
          <p:nvPr>
            <p:ph idx="1" type="body"/>
          </p:nvPr>
        </p:nvSpPr>
        <p:spPr>
          <a:xfrm>
            <a:off x="731500" y="4560550"/>
            <a:ext cx="5852150" cy="43205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18" name="Google Shape;418;p105:notes"/>
          <p:cNvSpPr/>
          <p:nvPr>
            <p:ph idx="2" type="sldImg"/>
          </p:nvPr>
        </p:nvSpPr>
        <p:spPr>
          <a:xfrm>
            <a:off x="1219425" y="720075"/>
            <a:ext cx="4877025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107:notes"/>
          <p:cNvSpPr txBox="1"/>
          <p:nvPr>
            <p:ph idx="1" type="body"/>
          </p:nvPr>
        </p:nvSpPr>
        <p:spPr>
          <a:xfrm>
            <a:off x="731500" y="4560550"/>
            <a:ext cx="5852150" cy="43205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25" name="Google Shape;425;p107:notes"/>
          <p:cNvSpPr/>
          <p:nvPr>
            <p:ph idx="2" type="sldImg"/>
          </p:nvPr>
        </p:nvSpPr>
        <p:spPr>
          <a:xfrm>
            <a:off x="1219425" y="720075"/>
            <a:ext cx="4877025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108:notes"/>
          <p:cNvSpPr txBox="1"/>
          <p:nvPr>
            <p:ph idx="1" type="body"/>
          </p:nvPr>
        </p:nvSpPr>
        <p:spPr>
          <a:xfrm>
            <a:off x="731500" y="4560550"/>
            <a:ext cx="5852100" cy="43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32" name="Google Shape;432;p108:notes"/>
          <p:cNvSpPr/>
          <p:nvPr>
            <p:ph idx="2" type="sldImg"/>
          </p:nvPr>
        </p:nvSpPr>
        <p:spPr>
          <a:xfrm>
            <a:off x="1219425" y="720075"/>
            <a:ext cx="48771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109:notes"/>
          <p:cNvSpPr txBox="1"/>
          <p:nvPr>
            <p:ph idx="1" type="body"/>
          </p:nvPr>
        </p:nvSpPr>
        <p:spPr>
          <a:xfrm>
            <a:off x="731500" y="4560550"/>
            <a:ext cx="5852150" cy="43205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40" name="Google Shape;440;p109:notes"/>
          <p:cNvSpPr/>
          <p:nvPr>
            <p:ph idx="2" type="sldImg"/>
          </p:nvPr>
        </p:nvSpPr>
        <p:spPr>
          <a:xfrm>
            <a:off x="1219425" y="720075"/>
            <a:ext cx="4877025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110:notes"/>
          <p:cNvSpPr/>
          <p:nvPr>
            <p:ph idx="2" type="sldImg"/>
          </p:nvPr>
        </p:nvSpPr>
        <p:spPr>
          <a:xfrm>
            <a:off x="1219425" y="720075"/>
            <a:ext cx="48771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7" name="Google Shape;447;p110:notes"/>
          <p:cNvSpPr txBox="1"/>
          <p:nvPr>
            <p:ph idx="1" type="body"/>
          </p:nvPr>
        </p:nvSpPr>
        <p:spPr>
          <a:xfrm>
            <a:off x="731500" y="4560550"/>
            <a:ext cx="5852100" cy="43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111:notes"/>
          <p:cNvSpPr/>
          <p:nvPr>
            <p:ph idx="2" type="sldImg"/>
          </p:nvPr>
        </p:nvSpPr>
        <p:spPr>
          <a:xfrm>
            <a:off x="1219425" y="720075"/>
            <a:ext cx="48771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2" name="Google Shape;452;p111:notes"/>
          <p:cNvSpPr txBox="1"/>
          <p:nvPr>
            <p:ph idx="1" type="body"/>
          </p:nvPr>
        </p:nvSpPr>
        <p:spPr>
          <a:xfrm>
            <a:off x="731500" y="4560550"/>
            <a:ext cx="5852100" cy="43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64:notes"/>
          <p:cNvSpPr txBox="1"/>
          <p:nvPr>
            <p:ph idx="1" type="body"/>
          </p:nvPr>
        </p:nvSpPr>
        <p:spPr>
          <a:xfrm>
            <a:off x="731500" y="4560550"/>
            <a:ext cx="5852100" cy="43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5" name="Google Shape;175;p64:notes"/>
          <p:cNvSpPr/>
          <p:nvPr>
            <p:ph idx="2" type="sldImg"/>
          </p:nvPr>
        </p:nvSpPr>
        <p:spPr>
          <a:xfrm>
            <a:off x="1219425" y="720075"/>
            <a:ext cx="48771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112:notes"/>
          <p:cNvSpPr/>
          <p:nvPr>
            <p:ph idx="2" type="sldImg"/>
          </p:nvPr>
        </p:nvSpPr>
        <p:spPr>
          <a:xfrm>
            <a:off x="1219425" y="720075"/>
            <a:ext cx="48771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0" name="Google Shape;460;p112:notes"/>
          <p:cNvSpPr txBox="1"/>
          <p:nvPr>
            <p:ph idx="1" type="body"/>
          </p:nvPr>
        </p:nvSpPr>
        <p:spPr>
          <a:xfrm>
            <a:off x="731500" y="4560550"/>
            <a:ext cx="5852100" cy="43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2eaecb14550_0_72:notes"/>
          <p:cNvSpPr/>
          <p:nvPr>
            <p:ph idx="2" type="sldImg"/>
          </p:nvPr>
        </p:nvSpPr>
        <p:spPr>
          <a:xfrm>
            <a:off x="1219425" y="720075"/>
            <a:ext cx="48771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2eaecb14550_0_72:notes"/>
          <p:cNvSpPr txBox="1"/>
          <p:nvPr>
            <p:ph idx="1" type="body"/>
          </p:nvPr>
        </p:nvSpPr>
        <p:spPr>
          <a:xfrm>
            <a:off x="731500" y="4560550"/>
            <a:ext cx="5852100" cy="432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113:notes"/>
          <p:cNvSpPr/>
          <p:nvPr>
            <p:ph idx="2" type="sldImg"/>
          </p:nvPr>
        </p:nvSpPr>
        <p:spPr>
          <a:xfrm>
            <a:off x="1219425" y="720075"/>
            <a:ext cx="48771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1" name="Google Shape;471;p113:notes"/>
          <p:cNvSpPr txBox="1"/>
          <p:nvPr>
            <p:ph idx="1" type="body"/>
          </p:nvPr>
        </p:nvSpPr>
        <p:spPr>
          <a:xfrm>
            <a:off x="731500" y="4560550"/>
            <a:ext cx="5852100" cy="43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2eaecb14550_0_92:notes"/>
          <p:cNvSpPr/>
          <p:nvPr>
            <p:ph idx="2" type="sldImg"/>
          </p:nvPr>
        </p:nvSpPr>
        <p:spPr>
          <a:xfrm>
            <a:off x="1219425" y="720075"/>
            <a:ext cx="48771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2eaecb14550_0_92:notes"/>
          <p:cNvSpPr txBox="1"/>
          <p:nvPr>
            <p:ph idx="1" type="body"/>
          </p:nvPr>
        </p:nvSpPr>
        <p:spPr>
          <a:xfrm>
            <a:off x="731500" y="4560550"/>
            <a:ext cx="5852100" cy="432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59:notes"/>
          <p:cNvSpPr/>
          <p:nvPr>
            <p:ph idx="2" type="sldImg"/>
          </p:nvPr>
        </p:nvSpPr>
        <p:spPr>
          <a:xfrm>
            <a:off x="1219425" y="720075"/>
            <a:ext cx="48771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8" name="Google Shape;188;p59:notes"/>
          <p:cNvSpPr txBox="1"/>
          <p:nvPr>
            <p:ph idx="1" type="body"/>
          </p:nvPr>
        </p:nvSpPr>
        <p:spPr>
          <a:xfrm>
            <a:off x="731500" y="4560550"/>
            <a:ext cx="5852100" cy="43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60:notes"/>
          <p:cNvSpPr txBox="1"/>
          <p:nvPr>
            <p:ph idx="1" type="body"/>
          </p:nvPr>
        </p:nvSpPr>
        <p:spPr>
          <a:xfrm>
            <a:off x="731500" y="4560550"/>
            <a:ext cx="5852150" cy="43205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93" name="Google Shape;193;p60:notes"/>
          <p:cNvSpPr/>
          <p:nvPr>
            <p:ph idx="2" type="sldImg"/>
          </p:nvPr>
        </p:nvSpPr>
        <p:spPr>
          <a:xfrm>
            <a:off x="1219425" y="720075"/>
            <a:ext cx="4877025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20178c064a_0_99:notes"/>
          <p:cNvSpPr txBox="1"/>
          <p:nvPr>
            <p:ph idx="1" type="body"/>
          </p:nvPr>
        </p:nvSpPr>
        <p:spPr>
          <a:xfrm>
            <a:off x="731500" y="4560550"/>
            <a:ext cx="5852100" cy="43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00" name="Google Shape;200;g220178c064a_0_99:notes"/>
          <p:cNvSpPr/>
          <p:nvPr>
            <p:ph idx="2" type="sldImg"/>
          </p:nvPr>
        </p:nvSpPr>
        <p:spPr>
          <a:xfrm>
            <a:off x="1219425" y="720075"/>
            <a:ext cx="48771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91:notes"/>
          <p:cNvSpPr txBox="1"/>
          <p:nvPr>
            <p:ph idx="1" type="body"/>
          </p:nvPr>
        </p:nvSpPr>
        <p:spPr>
          <a:xfrm>
            <a:off x="731500" y="4560550"/>
            <a:ext cx="5852150" cy="43205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08" name="Google Shape;208;p91:notes"/>
          <p:cNvSpPr/>
          <p:nvPr>
            <p:ph idx="2" type="sldImg"/>
          </p:nvPr>
        </p:nvSpPr>
        <p:spPr>
          <a:xfrm>
            <a:off x="1219425" y="720075"/>
            <a:ext cx="4877025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68:notes"/>
          <p:cNvSpPr txBox="1"/>
          <p:nvPr>
            <p:ph idx="1" type="body"/>
          </p:nvPr>
        </p:nvSpPr>
        <p:spPr>
          <a:xfrm>
            <a:off x="731500" y="4560550"/>
            <a:ext cx="5852150" cy="43205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16" name="Google Shape;216;p68:notes"/>
          <p:cNvSpPr/>
          <p:nvPr>
            <p:ph idx="2" type="sldImg"/>
          </p:nvPr>
        </p:nvSpPr>
        <p:spPr>
          <a:xfrm>
            <a:off x="1219425" y="720075"/>
            <a:ext cx="4877025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2477724" y="55420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2477724" y="632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" name="Google Shape;12;p2"/>
          <p:cNvCxnSpPr/>
          <p:nvPr/>
        </p:nvCxnSpPr>
        <p:spPr>
          <a:xfrm>
            <a:off x="425198" y="55420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2371725" y="840300"/>
            <a:ext cx="6331500" cy="205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2390267" y="4317933"/>
            <a:ext cx="6331500" cy="16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97999" y="6251679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Google Shape;61;p11"/>
          <p:cNvCxnSpPr/>
          <p:nvPr/>
        </p:nvCxnSpPr>
        <p:spPr>
          <a:xfrm>
            <a:off x="425200" y="632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2" name="Google Shape;62;p11"/>
          <p:cNvCxnSpPr/>
          <p:nvPr/>
        </p:nvCxnSpPr>
        <p:spPr>
          <a:xfrm>
            <a:off x="425200" y="55420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3" name="Google Shape;63;p11"/>
          <p:cNvSpPr txBox="1"/>
          <p:nvPr>
            <p:ph hasCustomPrompt="1" type="title"/>
          </p:nvPr>
        </p:nvSpPr>
        <p:spPr>
          <a:xfrm>
            <a:off x="853950" y="1739800"/>
            <a:ext cx="7436100" cy="205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1"/>
          <p:cNvSpPr txBox="1"/>
          <p:nvPr>
            <p:ph idx="1" type="body"/>
          </p:nvPr>
        </p:nvSpPr>
        <p:spPr>
          <a:xfrm>
            <a:off x="853950" y="3892600"/>
            <a:ext cx="7436100" cy="142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5" name="Google Shape;65;p11"/>
          <p:cNvSpPr txBox="1"/>
          <p:nvPr>
            <p:ph idx="12" type="sldNum"/>
          </p:nvPr>
        </p:nvSpPr>
        <p:spPr>
          <a:xfrm>
            <a:off x="8497999" y="6251679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/>
          <p:nvPr>
            <p:ph idx="12" type="sldNum"/>
          </p:nvPr>
        </p:nvSpPr>
        <p:spPr>
          <a:xfrm>
            <a:off x="8497999" y="6251679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3"/>
          <p:cNvSpPr txBox="1"/>
          <p:nvPr>
            <p:ph type="title"/>
          </p:nvPr>
        </p:nvSpPr>
        <p:spPr>
          <a:xfrm>
            <a:off x="822960" y="286560"/>
            <a:ext cx="7543500" cy="145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0" name="Google Shape;70;p13"/>
          <p:cNvSpPr txBox="1"/>
          <p:nvPr>
            <p:ph idx="1" type="body"/>
          </p:nvPr>
        </p:nvSpPr>
        <p:spPr>
          <a:xfrm>
            <a:off x="822960" y="1845720"/>
            <a:ext cx="7543500" cy="40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indent="-2286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_AND_BODY_1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/>
          <p:nvPr>
            <p:ph type="title"/>
          </p:nvPr>
        </p:nvSpPr>
        <p:spPr>
          <a:xfrm>
            <a:off x="822960" y="286560"/>
            <a:ext cx="7543500" cy="145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7" name="Google Shape;77;p15"/>
          <p:cNvSpPr txBox="1"/>
          <p:nvPr>
            <p:ph idx="1" type="subTitle"/>
          </p:nvPr>
        </p:nvSpPr>
        <p:spPr>
          <a:xfrm>
            <a:off x="822960" y="1845720"/>
            <a:ext cx="7543500" cy="402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/>
          <p:nvPr>
            <p:ph idx="12" type="sldNum"/>
          </p:nvPr>
        </p:nvSpPr>
        <p:spPr>
          <a:xfrm>
            <a:off x="8536302" y="6333134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/>
          <p:nvPr>
            <p:ph type="title"/>
          </p:nvPr>
        </p:nvSpPr>
        <p:spPr>
          <a:xfrm>
            <a:off x="822960" y="286560"/>
            <a:ext cx="7543500" cy="145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2" name="Google Shape;82;p17"/>
          <p:cNvSpPr txBox="1"/>
          <p:nvPr>
            <p:ph idx="1" type="body"/>
          </p:nvPr>
        </p:nvSpPr>
        <p:spPr>
          <a:xfrm>
            <a:off x="822960" y="1845720"/>
            <a:ext cx="7543500" cy="40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indent="-2286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/>
          <p:nvPr/>
        </p:nvSpPr>
        <p:spPr>
          <a:xfrm>
            <a:off x="0" y="0"/>
            <a:ext cx="9144000" cy="650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5" name="Google Shape;85;p18"/>
          <p:cNvGrpSpPr/>
          <p:nvPr/>
        </p:nvGrpSpPr>
        <p:grpSpPr>
          <a:xfrm>
            <a:off x="830394" y="1588472"/>
            <a:ext cx="745763" cy="61102"/>
            <a:chOff x="4580561" y="2589004"/>
            <a:chExt cx="1064464" cy="25200"/>
          </a:xfrm>
        </p:grpSpPr>
        <p:sp>
          <p:nvSpPr>
            <p:cNvPr id="86" name="Google Shape;86;p1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87;p1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8" name="Google Shape;88;p18"/>
          <p:cNvSpPr txBox="1"/>
          <p:nvPr>
            <p:ph type="ctrTitle"/>
          </p:nvPr>
        </p:nvSpPr>
        <p:spPr>
          <a:xfrm>
            <a:off x="729450" y="1763267"/>
            <a:ext cx="7688100" cy="22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9" name="Google Shape;89;p18"/>
          <p:cNvSpPr txBox="1"/>
          <p:nvPr>
            <p:ph idx="1" type="subTitle"/>
          </p:nvPr>
        </p:nvSpPr>
        <p:spPr>
          <a:xfrm>
            <a:off x="729627" y="4230533"/>
            <a:ext cx="7688100" cy="7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90" name="Google Shape;90;p18"/>
          <p:cNvSpPr txBox="1"/>
          <p:nvPr>
            <p:ph idx="12" type="sldNum"/>
          </p:nvPr>
        </p:nvSpPr>
        <p:spPr>
          <a:xfrm>
            <a:off x="8536302" y="6333134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19"/>
          <p:cNvGrpSpPr/>
          <p:nvPr/>
        </p:nvGrpSpPr>
        <p:grpSpPr>
          <a:xfrm>
            <a:off x="830394" y="1588472"/>
            <a:ext cx="745763" cy="61102"/>
            <a:chOff x="4580561" y="2589004"/>
            <a:chExt cx="1064464" cy="25200"/>
          </a:xfrm>
        </p:grpSpPr>
        <p:sp>
          <p:nvSpPr>
            <p:cNvPr id="93" name="Google Shape;93;p1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94;p1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5" name="Google Shape;95;p19"/>
          <p:cNvSpPr txBox="1"/>
          <p:nvPr>
            <p:ph type="title"/>
          </p:nvPr>
        </p:nvSpPr>
        <p:spPr>
          <a:xfrm>
            <a:off x="729450" y="1763267"/>
            <a:ext cx="7688400" cy="20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6" name="Google Shape;96;p19"/>
          <p:cNvSpPr txBox="1"/>
          <p:nvPr>
            <p:ph idx="12" type="sldNum"/>
          </p:nvPr>
        </p:nvSpPr>
        <p:spPr>
          <a:xfrm>
            <a:off x="8536302" y="6333134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0"/>
          <p:cNvSpPr/>
          <p:nvPr/>
        </p:nvSpPr>
        <p:spPr>
          <a:xfrm>
            <a:off x="0" y="0"/>
            <a:ext cx="9144000" cy="65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9" name="Google Shape;99;p20"/>
          <p:cNvGrpSpPr/>
          <p:nvPr/>
        </p:nvGrpSpPr>
        <p:grpSpPr>
          <a:xfrm>
            <a:off x="830394" y="1588472"/>
            <a:ext cx="745763" cy="61102"/>
            <a:chOff x="4580561" y="2589004"/>
            <a:chExt cx="1064464" cy="25200"/>
          </a:xfrm>
        </p:grpSpPr>
        <p:sp>
          <p:nvSpPr>
            <p:cNvPr id="100" name="Google Shape;100;p2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01;p2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2" name="Google Shape;102;p20"/>
          <p:cNvSpPr txBox="1"/>
          <p:nvPr>
            <p:ph type="title"/>
          </p:nvPr>
        </p:nvSpPr>
        <p:spPr>
          <a:xfrm>
            <a:off x="729450" y="1758200"/>
            <a:ext cx="7688700" cy="71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3" name="Google Shape;103;p20"/>
          <p:cNvSpPr txBox="1"/>
          <p:nvPr>
            <p:ph idx="1" type="body"/>
          </p:nvPr>
        </p:nvSpPr>
        <p:spPr>
          <a:xfrm>
            <a:off x="729450" y="2771833"/>
            <a:ext cx="7688700" cy="30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4" name="Google Shape;104;p20"/>
          <p:cNvSpPr txBox="1"/>
          <p:nvPr>
            <p:ph idx="12" type="sldNum"/>
          </p:nvPr>
        </p:nvSpPr>
        <p:spPr>
          <a:xfrm>
            <a:off x="8536302" y="6333134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1"/>
          <p:cNvSpPr/>
          <p:nvPr/>
        </p:nvSpPr>
        <p:spPr>
          <a:xfrm>
            <a:off x="0" y="0"/>
            <a:ext cx="9144000" cy="65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7" name="Google Shape;107;p21"/>
          <p:cNvGrpSpPr/>
          <p:nvPr/>
        </p:nvGrpSpPr>
        <p:grpSpPr>
          <a:xfrm>
            <a:off x="830394" y="1588472"/>
            <a:ext cx="745763" cy="61102"/>
            <a:chOff x="4580561" y="2589004"/>
            <a:chExt cx="1064464" cy="25200"/>
          </a:xfrm>
        </p:grpSpPr>
        <p:sp>
          <p:nvSpPr>
            <p:cNvPr id="108" name="Google Shape;108;p2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09;p2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0" name="Google Shape;110;p21"/>
          <p:cNvSpPr txBox="1"/>
          <p:nvPr>
            <p:ph type="title"/>
          </p:nvPr>
        </p:nvSpPr>
        <p:spPr>
          <a:xfrm>
            <a:off x="729450" y="1758200"/>
            <a:ext cx="7688400" cy="71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1" name="Google Shape;111;p21"/>
          <p:cNvSpPr txBox="1"/>
          <p:nvPr>
            <p:ph idx="1" type="body"/>
          </p:nvPr>
        </p:nvSpPr>
        <p:spPr>
          <a:xfrm>
            <a:off x="729325" y="2771833"/>
            <a:ext cx="3774300" cy="30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21"/>
          <p:cNvSpPr txBox="1"/>
          <p:nvPr>
            <p:ph idx="2" type="body"/>
          </p:nvPr>
        </p:nvSpPr>
        <p:spPr>
          <a:xfrm>
            <a:off x="4643604" y="2771833"/>
            <a:ext cx="3774300" cy="30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21"/>
          <p:cNvSpPr txBox="1"/>
          <p:nvPr>
            <p:ph idx="12" type="sldNum"/>
          </p:nvPr>
        </p:nvSpPr>
        <p:spPr>
          <a:xfrm>
            <a:off x="8536302" y="6333134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25200" y="55420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" name="Google Shape;18;p3"/>
          <p:cNvCxnSpPr/>
          <p:nvPr/>
        </p:nvCxnSpPr>
        <p:spPr>
          <a:xfrm>
            <a:off x="425200" y="632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" name="Google Shape;19;p3"/>
          <p:cNvSpPr txBox="1"/>
          <p:nvPr>
            <p:ph type="title"/>
          </p:nvPr>
        </p:nvSpPr>
        <p:spPr>
          <a:xfrm>
            <a:off x="406425" y="2409100"/>
            <a:ext cx="8296800" cy="20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497999" y="6251679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2"/>
          <p:cNvSpPr/>
          <p:nvPr/>
        </p:nvSpPr>
        <p:spPr>
          <a:xfrm>
            <a:off x="0" y="0"/>
            <a:ext cx="9144000" cy="65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6" name="Google Shape;116;p22"/>
          <p:cNvGrpSpPr/>
          <p:nvPr/>
        </p:nvGrpSpPr>
        <p:grpSpPr>
          <a:xfrm>
            <a:off x="830394" y="1588472"/>
            <a:ext cx="745763" cy="61102"/>
            <a:chOff x="4580561" y="2589004"/>
            <a:chExt cx="1064464" cy="25200"/>
          </a:xfrm>
        </p:grpSpPr>
        <p:sp>
          <p:nvSpPr>
            <p:cNvPr id="117" name="Google Shape;117;p2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8;p2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9" name="Google Shape;119;p22"/>
          <p:cNvSpPr txBox="1"/>
          <p:nvPr>
            <p:ph type="title"/>
          </p:nvPr>
        </p:nvSpPr>
        <p:spPr>
          <a:xfrm>
            <a:off x="729450" y="1758200"/>
            <a:ext cx="7688400" cy="71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0" name="Google Shape;120;p22"/>
          <p:cNvSpPr txBox="1"/>
          <p:nvPr>
            <p:ph idx="12" type="sldNum"/>
          </p:nvPr>
        </p:nvSpPr>
        <p:spPr>
          <a:xfrm>
            <a:off x="8536302" y="6333134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3"/>
          <p:cNvSpPr/>
          <p:nvPr/>
        </p:nvSpPr>
        <p:spPr>
          <a:xfrm>
            <a:off x="0" y="0"/>
            <a:ext cx="9144000" cy="65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3" name="Google Shape;123;p23"/>
          <p:cNvGrpSpPr/>
          <p:nvPr/>
        </p:nvGrpSpPr>
        <p:grpSpPr>
          <a:xfrm>
            <a:off x="830394" y="1588472"/>
            <a:ext cx="745763" cy="61102"/>
            <a:chOff x="4580561" y="2589004"/>
            <a:chExt cx="1064464" cy="25200"/>
          </a:xfrm>
        </p:grpSpPr>
        <p:sp>
          <p:nvSpPr>
            <p:cNvPr id="124" name="Google Shape;124;p2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25;p2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6" name="Google Shape;126;p23"/>
          <p:cNvSpPr txBox="1"/>
          <p:nvPr>
            <p:ph type="title"/>
          </p:nvPr>
        </p:nvSpPr>
        <p:spPr>
          <a:xfrm>
            <a:off x="730000" y="1758200"/>
            <a:ext cx="3300900" cy="18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7" name="Google Shape;127;p23"/>
          <p:cNvSpPr txBox="1"/>
          <p:nvPr>
            <p:ph idx="1" type="body"/>
          </p:nvPr>
        </p:nvSpPr>
        <p:spPr>
          <a:xfrm>
            <a:off x="721225" y="3708967"/>
            <a:ext cx="3300900" cy="21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8" name="Google Shape;128;p23"/>
          <p:cNvSpPr txBox="1"/>
          <p:nvPr>
            <p:ph idx="12" type="sldNum"/>
          </p:nvPr>
        </p:nvSpPr>
        <p:spPr>
          <a:xfrm>
            <a:off x="8536302" y="6333134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" name="Google Shape;130;p24"/>
          <p:cNvGrpSpPr/>
          <p:nvPr/>
        </p:nvGrpSpPr>
        <p:grpSpPr>
          <a:xfrm>
            <a:off x="830394" y="5558971"/>
            <a:ext cx="745763" cy="61102"/>
            <a:chOff x="4580561" y="2589004"/>
            <a:chExt cx="1064464" cy="25200"/>
          </a:xfrm>
        </p:grpSpPr>
        <p:sp>
          <p:nvSpPr>
            <p:cNvPr id="131" name="Google Shape;131;p2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32;p2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3" name="Google Shape;133;p24"/>
          <p:cNvSpPr txBox="1"/>
          <p:nvPr>
            <p:ph type="title"/>
          </p:nvPr>
        </p:nvSpPr>
        <p:spPr>
          <a:xfrm>
            <a:off x="729450" y="1152400"/>
            <a:ext cx="7021200" cy="398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4" name="Google Shape;134;p24"/>
          <p:cNvSpPr txBox="1"/>
          <p:nvPr>
            <p:ph idx="12" type="sldNum"/>
          </p:nvPr>
        </p:nvSpPr>
        <p:spPr>
          <a:xfrm>
            <a:off x="8536302" y="6333134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5"/>
          <p:cNvSpPr/>
          <p:nvPr/>
        </p:nvSpPr>
        <p:spPr>
          <a:xfrm>
            <a:off x="0" y="0"/>
            <a:ext cx="457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7" name="Google Shape;137;p25"/>
          <p:cNvGrpSpPr/>
          <p:nvPr/>
        </p:nvGrpSpPr>
        <p:grpSpPr>
          <a:xfrm>
            <a:off x="830394" y="1588472"/>
            <a:ext cx="745763" cy="61102"/>
            <a:chOff x="4580561" y="2589004"/>
            <a:chExt cx="1064464" cy="25200"/>
          </a:xfrm>
        </p:grpSpPr>
        <p:sp>
          <p:nvSpPr>
            <p:cNvPr id="138" name="Google Shape;138;p2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39;p2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0" name="Google Shape;140;p25"/>
          <p:cNvSpPr txBox="1"/>
          <p:nvPr>
            <p:ph type="title"/>
          </p:nvPr>
        </p:nvSpPr>
        <p:spPr>
          <a:xfrm>
            <a:off x="730000" y="1758200"/>
            <a:ext cx="3300900" cy="22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41" name="Google Shape;141;p25"/>
          <p:cNvSpPr txBox="1"/>
          <p:nvPr>
            <p:ph idx="1" type="subTitle"/>
          </p:nvPr>
        </p:nvSpPr>
        <p:spPr>
          <a:xfrm>
            <a:off x="724950" y="4215367"/>
            <a:ext cx="3300900" cy="10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42" name="Google Shape;142;p25"/>
          <p:cNvSpPr txBox="1"/>
          <p:nvPr>
            <p:ph idx="2" type="body"/>
          </p:nvPr>
        </p:nvSpPr>
        <p:spPr>
          <a:xfrm>
            <a:off x="5174225" y="1803500"/>
            <a:ext cx="3374400" cy="40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43" name="Google Shape;143;p25"/>
          <p:cNvSpPr txBox="1"/>
          <p:nvPr>
            <p:ph idx="12" type="sldNum"/>
          </p:nvPr>
        </p:nvSpPr>
        <p:spPr>
          <a:xfrm>
            <a:off x="8536302" y="6333134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6"/>
          <p:cNvSpPr txBox="1"/>
          <p:nvPr>
            <p:ph idx="1" type="body"/>
          </p:nvPr>
        </p:nvSpPr>
        <p:spPr>
          <a:xfrm>
            <a:off x="724950" y="5830068"/>
            <a:ext cx="7697400" cy="61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46" name="Google Shape;146;p26"/>
          <p:cNvSpPr txBox="1"/>
          <p:nvPr>
            <p:ph idx="12" type="sldNum"/>
          </p:nvPr>
        </p:nvSpPr>
        <p:spPr>
          <a:xfrm>
            <a:off x="8536302" y="6333134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" name="Google Shape;148;p27"/>
          <p:cNvGrpSpPr/>
          <p:nvPr/>
        </p:nvGrpSpPr>
        <p:grpSpPr>
          <a:xfrm>
            <a:off x="830394" y="5558971"/>
            <a:ext cx="745763" cy="61102"/>
            <a:chOff x="4580561" y="2589004"/>
            <a:chExt cx="1064464" cy="25200"/>
          </a:xfrm>
        </p:grpSpPr>
        <p:sp>
          <p:nvSpPr>
            <p:cNvPr id="149" name="Google Shape;149;p2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50;p2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1" name="Google Shape;151;p27"/>
          <p:cNvSpPr txBox="1"/>
          <p:nvPr>
            <p:ph hasCustomPrompt="1" type="title"/>
          </p:nvPr>
        </p:nvSpPr>
        <p:spPr>
          <a:xfrm>
            <a:off x="729450" y="978600"/>
            <a:ext cx="7688400" cy="16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2" name="Google Shape;152;p27"/>
          <p:cNvSpPr txBox="1"/>
          <p:nvPr>
            <p:ph idx="1" type="body"/>
          </p:nvPr>
        </p:nvSpPr>
        <p:spPr>
          <a:xfrm>
            <a:off x="729450" y="3030517"/>
            <a:ext cx="7688400" cy="21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3" name="Google Shape;153;p27"/>
          <p:cNvSpPr txBox="1"/>
          <p:nvPr>
            <p:ph idx="12" type="sldNum"/>
          </p:nvPr>
        </p:nvSpPr>
        <p:spPr>
          <a:xfrm>
            <a:off x="8536302" y="6333134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Google Shape;22;p4"/>
          <p:cNvCxnSpPr/>
          <p:nvPr/>
        </p:nvCxnSpPr>
        <p:spPr>
          <a:xfrm>
            <a:off x="2477724" y="55420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" name="Google Shape;23;p4"/>
          <p:cNvCxnSpPr/>
          <p:nvPr/>
        </p:nvCxnSpPr>
        <p:spPr>
          <a:xfrm>
            <a:off x="2477724" y="632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" name="Google Shape;24;p4"/>
          <p:cNvCxnSpPr/>
          <p:nvPr/>
        </p:nvCxnSpPr>
        <p:spPr>
          <a:xfrm>
            <a:off x="425198" y="55420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" name="Google Shape;25;p4"/>
          <p:cNvSpPr txBox="1"/>
          <p:nvPr>
            <p:ph type="title"/>
          </p:nvPr>
        </p:nvSpPr>
        <p:spPr>
          <a:xfrm>
            <a:off x="2400250" y="767933"/>
            <a:ext cx="6321600" cy="84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" type="body"/>
          </p:nvPr>
        </p:nvSpPr>
        <p:spPr>
          <a:xfrm>
            <a:off x="2410112" y="2127701"/>
            <a:ext cx="6321600" cy="4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2" type="sldNum"/>
          </p:nvPr>
        </p:nvSpPr>
        <p:spPr>
          <a:xfrm>
            <a:off x="8497999" y="6251679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Google Shape;29;p5"/>
          <p:cNvCxnSpPr/>
          <p:nvPr/>
        </p:nvCxnSpPr>
        <p:spPr>
          <a:xfrm>
            <a:off x="2477724" y="55420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" name="Google Shape;30;p5"/>
          <p:cNvCxnSpPr/>
          <p:nvPr/>
        </p:nvCxnSpPr>
        <p:spPr>
          <a:xfrm>
            <a:off x="2477724" y="632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" name="Google Shape;31;p5"/>
          <p:cNvCxnSpPr/>
          <p:nvPr/>
        </p:nvCxnSpPr>
        <p:spPr>
          <a:xfrm>
            <a:off x="425198" y="55420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" name="Google Shape;32;p5"/>
          <p:cNvSpPr txBox="1"/>
          <p:nvPr>
            <p:ph type="title"/>
          </p:nvPr>
        </p:nvSpPr>
        <p:spPr>
          <a:xfrm>
            <a:off x="2400250" y="767933"/>
            <a:ext cx="6321600" cy="84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" type="body"/>
          </p:nvPr>
        </p:nvSpPr>
        <p:spPr>
          <a:xfrm>
            <a:off x="2400303" y="2136900"/>
            <a:ext cx="3071400" cy="4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2" type="body"/>
          </p:nvPr>
        </p:nvSpPr>
        <p:spPr>
          <a:xfrm>
            <a:off x="5650572" y="2136900"/>
            <a:ext cx="3071400" cy="4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8497999" y="6251679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303300" y="548767"/>
            <a:ext cx="8520600" cy="85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2" type="sldNum"/>
          </p:nvPr>
        </p:nvSpPr>
        <p:spPr>
          <a:xfrm>
            <a:off x="8497999" y="6251679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Google Shape;40;p7"/>
          <p:cNvCxnSpPr/>
          <p:nvPr/>
        </p:nvCxnSpPr>
        <p:spPr>
          <a:xfrm>
            <a:off x="425198" y="55420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7"/>
          <p:cNvSpPr txBox="1"/>
          <p:nvPr>
            <p:ph type="title"/>
          </p:nvPr>
        </p:nvSpPr>
        <p:spPr>
          <a:xfrm>
            <a:off x="319500" y="1248800"/>
            <a:ext cx="2808000" cy="100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319500" y="2462405"/>
            <a:ext cx="2808000" cy="37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" name="Google Shape;43;p7"/>
          <p:cNvSpPr txBox="1"/>
          <p:nvPr>
            <p:ph idx="12" type="sldNum"/>
          </p:nvPr>
        </p:nvSpPr>
        <p:spPr>
          <a:xfrm>
            <a:off x="8497999" y="6251679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Google Shape;45;p8"/>
          <p:cNvCxnSpPr/>
          <p:nvPr/>
        </p:nvCxnSpPr>
        <p:spPr>
          <a:xfrm>
            <a:off x="425198" y="55420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6" name="Google Shape;46;p8"/>
          <p:cNvSpPr txBox="1"/>
          <p:nvPr>
            <p:ph type="title"/>
          </p:nvPr>
        </p:nvSpPr>
        <p:spPr>
          <a:xfrm>
            <a:off x="283103" y="949521"/>
            <a:ext cx="6244200" cy="511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8"/>
          <p:cNvSpPr txBox="1"/>
          <p:nvPr>
            <p:ph idx="12" type="sldNum"/>
          </p:nvPr>
        </p:nvSpPr>
        <p:spPr>
          <a:xfrm>
            <a:off x="8497999" y="6251679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>
            <a:off x="4572000" y="167"/>
            <a:ext cx="457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0" name="Google Shape;50;p9"/>
          <p:cNvCxnSpPr/>
          <p:nvPr/>
        </p:nvCxnSpPr>
        <p:spPr>
          <a:xfrm>
            <a:off x="5029675" y="59940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1" name="Google Shape;51;p9"/>
          <p:cNvSpPr txBox="1"/>
          <p:nvPr>
            <p:ph type="title"/>
          </p:nvPr>
        </p:nvSpPr>
        <p:spPr>
          <a:xfrm>
            <a:off x="265500" y="1863133"/>
            <a:ext cx="4045200" cy="175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9"/>
          <p:cNvSpPr txBox="1"/>
          <p:nvPr>
            <p:ph idx="1" type="subTitle"/>
          </p:nvPr>
        </p:nvSpPr>
        <p:spPr>
          <a:xfrm>
            <a:off x="265500" y="3647161"/>
            <a:ext cx="4045200" cy="179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3" name="Google Shape;53;p9"/>
          <p:cNvSpPr txBox="1"/>
          <p:nvPr>
            <p:ph idx="2" type="body"/>
          </p:nvPr>
        </p:nvSpPr>
        <p:spPr>
          <a:xfrm>
            <a:off x="4939500" y="965600"/>
            <a:ext cx="3837000" cy="49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4" name="Google Shape;54;p9"/>
          <p:cNvSpPr txBox="1"/>
          <p:nvPr>
            <p:ph idx="12" type="sldNum"/>
          </p:nvPr>
        </p:nvSpPr>
        <p:spPr>
          <a:xfrm>
            <a:off x="8497999" y="6251679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Google Shape;56;p10"/>
          <p:cNvCxnSpPr/>
          <p:nvPr/>
        </p:nvCxnSpPr>
        <p:spPr>
          <a:xfrm>
            <a:off x="425200" y="632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7" name="Google Shape;57;p10"/>
          <p:cNvCxnSpPr/>
          <p:nvPr/>
        </p:nvCxnSpPr>
        <p:spPr>
          <a:xfrm>
            <a:off x="425198" y="55420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8" name="Google Shape;58;p10"/>
          <p:cNvSpPr txBox="1"/>
          <p:nvPr>
            <p:ph idx="1" type="body"/>
          </p:nvPr>
        </p:nvSpPr>
        <p:spPr>
          <a:xfrm>
            <a:off x="328017" y="5634700"/>
            <a:ext cx="83886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59" name="Google Shape;59;p10"/>
          <p:cNvSpPr txBox="1"/>
          <p:nvPr>
            <p:ph idx="12" type="sldNum"/>
          </p:nvPr>
        </p:nvSpPr>
        <p:spPr>
          <a:xfrm>
            <a:off x="8497999" y="6251679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wiss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400250" y="767933"/>
            <a:ext cx="6321600" cy="8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410112" y="2127701"/>
            <a:ext cx="6321600" cy="40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7999" y="6251679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b="1" i="0" sz="2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b="1" i="0" sz="2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b="1" i="0" sz="2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b="1" i="0" sz="2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b="1" i="0" sz="2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b="1" i="0" sz="2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b="1" i="0" sz="2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b="1" i="0" sz="2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b="1" i="0" sz="2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3" name="Google Shape;73;p14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b="0" i="0" sz="13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74" name="Google Shape;74;p14"/>
          <p:cNvSpPr txBox="1"/>
          <p:nvPr>
            <p:ph idx="12" type="sldNum"/>
          </p:nvPr>
        </p:nvSpPr>
        <p:spPr>
          <a:xfrm>
            <a:off x="8536302" y="6333134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hyperlink" Target="https://nlp.unibuc.ro/people/anauban.html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fasttext.cc/docs/en/pretrained-vectors.html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Relationship Id="rId4" Type="http://schemas.openxmlformats.org/officeDocument/2006/relationships/image" Target="../media/image1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projector.tensorflow.org/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8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aclanthology.org/2023.repl4nlp-1.14" TargetMode="External"/><Relationship Id="rId4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7.jpg"/><Relationship Id="rId4" Type="http://schemas.openxmlformats.org/officeDocument/2006/relationships/hyperlink" Target="https://nlp.stanford.edu/projects/glove/" TargetMode="External"/><Relationship Id="rId5" Type="http://schemas.openxmlformats.org/officeDocument/2006/relationships/hyperlink" Target="https://nlp.stanford.edu/projects/glove/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4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0" Type="http://schemas.openxmlformats.org/officeDocument/2006/relationships/hyperlink" Target="https://aclanthology.org/P16-1141" TargetMode="External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6.jpg"/><Relationship Id="rId4" Type="http://schemas.openxmlformats.org/officeDocument/2006/relationships/image" Target="../media/image18.jpg"/><Relationship Id="rId9" Type="http://schemas.openxmlformats.org/officeDocument/2006/relationships/image" Target="../media/image27.png"/><Relationship Id="rId5" Type="http://schemas.openxmlformats.org/officeDocument/2006/relationships/image" Target="../media/image25.jpg"/><Relationship Id="rId6" Type="http://schemas.openxmlformats.org/officeDocument/2006/relationships/image" Target="../media/image12.png"/><Relationship Id="rId7" Type="http://schemas.openxmlformats.org/officeDocument/2006/relationships/image" Target="../media/image31.png"/><Relationship Id="rId8" Type="http://schemas.openxmlformats.org/officeDocument/2006/relationships/image" Target="../media/image2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8.png"/><Relationship Id="rId4" Type="http://schemas.openxmlformats.org/officeDocument/2006/relationships/hyperlink" Target="https://aclanthology.org/D16-1057" TargetMode="Externa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9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colab.research.google.com/drive/1YhI81JG-Qi-9U17R3Lp36iNAJOpU65zp?usp=sharing" TargetMode="Externa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s://github.com/facebookresearch/MUSE" TargetMode="External"/><Relationship Id="rId4" Type="http://schemas.openxmlformats.org/officeDocument/2006/relationships/image" Target="../media/image2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1.xml"/><Relationship Id="rId3" Type="http://schemas.openxmlformats.org/officeDocument/2006/relationships/hyperlink" Target="https://github.com/ananana/false_friends_resource" TargetMode="External"/><Relationship Id="rId4" Type="http://schemas.openxmlformats.org/officeDocument/2006/relationships/image" Target="../media/image38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7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3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2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9.xml"/><Relationship Id="rId3" Type="http://schemas.openxmlformats.org/officeDocument/2006/relationships/hyperlink" Target="https://arxiv.org/abs/1810.04805" TargetMode="External"/><Relationship Id="rId4" Type="http://schemas.openxmlformats.org/officeDocument/2006/relationships/image" Target="../media/image26.jpg"/><Relationship Id="rId5" Type="http://schemas.openxmlformats.org/officeDocument/2006/relationships/image" Target="../media/image29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png"/><Relationship Id="rId4" Type="http://schemas.openxmlformats.org/officeDocument/2006/relationships/image" Target="../media/image11.jp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6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3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5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hyperlink" Target="https://colab.research.google.com/drive/1YhI81JG-Qi-9U17R3Lp36iNAJOpU65zp?usp=sharing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code.google.com/archive/p/word2vec/" TargetMode="External"/><Relationship Id="rId4" Type="http://schemas.openxmlformats.org/officeDocument/2006/relationships/hyperlink" Target="http://www.fasttext.cc/" TargetMode="External"/><Relationship Id="rId9" Type="http://schemas.openxmlformats.org/officeDocument/2006/relationships/image" Target="../media/image34.png"/><Relationship Id="rId5" Type="http://schemas.openxmlformats.org/officeDocument/2006/relationships/hyperlink" Target="http://nlp.stanford.edu/projects/glove/" TargetMode="External"/><Relationship Id="rId6" Type="http://schemas.openxmlformats.org/officeDocument/2006/relationships/image" Target="../media/image13.jpg"/><Relationship Id="rId7" Type="http://schemas.openxmlformats.org/officeDocument/2006/relationships/image" Target="../media/image21.jpg"/><Relationship Id="rId8" Type="http://schemas.openxmlformats.org/officeDocument/2006/relationships/image" Target="../media/image24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8"/>
          <p:cNvSpPr txBox="1"/>
          <p:nvPr>
            <p:ph type="title"/>
          </p:nvPr>
        </p:nvSpPr>
        <p:spPr>
          <a:xfrm>
            <a:off x="423600" y="1754400"/>
            <a:ext cx="8296800" cy="334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Pre-trained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meaning representations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for text data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accent6"/>
                </a:solidFill>
              </a:rPr>
              <a:t>( Embeddings 2. Applications )</a:t>
            </a:r>
            <a:endParaRPr sz="4400">
              <a:solidFill>
                <a:schemeClr val="accent6"/>
              </a:solidFill>
            </a:endParaRPr>
          </a:p>
        </p:txBody>
      </p:sp>
      <p:sp>
        <p:nvSpPr>
          <p:cNvPr id="159" name="Google Shape;159;p28"/>
          <p:cNvSpPr txBox="1"/>
          <p:nvPr/>
        </p:nvSpPr>
        <p:spPr>
          <a:xfrm>
            <a:off x="531850" y="5430400"/>
            <a:ext cx="4995900" cy="6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EFEFEF"/>
                </a:solidFill>
                <a:latin typeface="Lato"/>
                <a:ea typeface="Lato"/>
                <a:cs typeface="Lato"/>
                <a:sym typeface="Lato"/>
              </a:rPr>
              <a:t>Ana Sabina Uban, Lect dr. </a:t>
            </a:r>
            <a:r>
              <a:rPr lang="en-US" sz="18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https://nlp.unibuc.ro/people/anauban.html</a:t>
            </a:r>
            <a:r>
              <a:rPr lang="en-US" sz="1800">
                <a:solidFill>
                  <a:srgbClr val="EFEFEF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sz="1800">
              <a:solidFill>
                <a:srgbClr val="EFEFE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EFEFEF"/>
                </a:solidFill>
                <a:latin typeface="Lato"/>
                <a:ea typeface="Lato"/>
                <a:cs typeface="Lato"/>
                <a:sym typeface="Lato"/>
              </a:rPr>
              <a:t>Facultatea de Matematică și Informatică</a:t>
            </a:r>
            <a:endParaRPr sz="1800">
              <a:solidFill>
                <a:srgbClr val="EFEFE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EFEFEF"/>
                </a:solidFill>
                <a:latin typeface="Lato"/>
                <a:ea typeface="Lato"/>
                <a:cs typeface="Lato"/>
                <a:sym typeface="Lato"/>
              </a:rPr>
              <a:t>Universitatea din București</a:t>
            </a:r>
            <a:endParaRPr sz="1800">
              <a:solidFill>
                <a:srgbClr val="EFEFE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0" name="Google Shape;160;p28"/>
          <p:cNvSpPr txBox="1"/>
          <p:nvPr/>
        </p:nvSpPr>
        <p:spPr>
          <a:xfrm>
            <a:off x="6227400" y="5741425"/>
            <a:ext cx="2475900" cy="6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EFEFEF"/>
                </a:solidFill>
                <a:latin typeface="Lato"/>
                <a:ea typeface="Lato"/>
                <a:cs typeface="Lato"/>
                <a:sym typeface="Lato"/>
              </a:rPr>
              <a:t>iulie 2024</a:t>
            </a:r>
            <a:endParaRPr sz="1800">
              <a:solidFill>
                <a:srgbClr val="EFEFE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7"/>
          <p:cNvSpPr txBox="1"/>
          <p:nvPr/>
        </p:nvSpPr>
        <p:spPr>
          <a:xfrm>
            <a:off x="822960" y="286560"/>
            <a:ext cx="7543500" cy="116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US" sz="480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Pre-trained</a:t>
            </a:r>
            <a:r>
              <a:rPr b="0" i="0" lang="en-US" sz="4800" u="none" cap="none" strike="noStrik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 embeddings you can download!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" name="Google Shape;229;p37"/>
          <p:cNvSpPr txBox="1"/>
          <p:nvPr/>
        </p:nvSpPr>
        <p:spPr>
          <a:xfrm>
            <a:off x="666000" y="2075760"/>
            <a:ext cx="8092200" cy="38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l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en-US" sz="320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Romanian (&amp; many more languages):</a:t>
            </a:r>
            <a:endParaRPr b="1" sz="3200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1" sz="3200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1" sz="3200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32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https://fasttext.cc/docs/en/pretrained-vectors.html</a:t>
            </a:r>
            <a:endParaRPr sz="3200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sz="3200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1" sz="3200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8"/>
          <p:cNvSpPr txBox="1"/>
          <p:nvPr/>
        </p:nvSpPr>
        <p:spPr>
          <a:xfrm>
            <a:off x="975850" y="460825"/>
            <a:ext cx="6112500" cy="15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Word similarity: cosine distance/similarity</a:t>
            </a:r>
            <a:br>
              <a:rPr b="0" i="0" lang="en-US" sz="3600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0" i="0" sz="3600" u="none" cap="none" strike="noStrike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5" name="Google Shape;235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4800" y="2325275"/>
            <a:ext cx="8839204" cy="30176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40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52400"/>
            <a:ext cx="7458075" cy="6086475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39"/>
          <p:cNvSpPr txBox="1"/>
          <p:nvPr/>
        </p:nvSpPr>
        <p:spPr>
          <a:xfrm>
            <a:off x="2767300" y="1970325"/>
            <a:ext cx="6201000" cy="7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A small detour into distances in different vector spaces</a:t>
            </a:r>
            <a:endParaRPr sz="1800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Google Shape;246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52400"/>
            <a:ext cx="9081050" cy="6651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251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52400"/>
            <a:ext cx="8573125" cy="6651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2"/>
          <p:cNvSpPr txBox="1"/>
          <p:nvPr/>
        </p:nvSpPr>
        <p:spPr>
          <a:xfrm>
            <a:off x="975850" y="460825"/>
            <a:ext cx="6112500" cy="15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Word similarity: cosine distance/similarity</a:t>
            </a:r>
            <a:br>
              <a:rPr b="0" i="0" lang="en-US" sz="3600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0" i="0" sz="3600" u="none" cap="none" strike="noStrike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7" name="Google Shape;257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6625" y="1683800"/>
            <a:ext cx="8839204" cy="30176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1013" y="4894559"/>
            <a:ext cx="7121986" cy="18517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3"/>
          <p:cNvSpPr txBox="1"/>
          <p:nvPr/>
        </p:nvSpPr>
        <p:spPr>
          <a:xfrm>
            <a:off x="822960" y="286560"/>
            <a:ext cx="7543440" cy="145044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en-US" sz="4800" u="none" cap="none" strike="noStrik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Evaluating embeddings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" name="Google Shape;264;p43"/>
          <p:cNvSpPr txBox="1"/>
          <p:nvPr/>
        </p:nvSpPr>
        <p:spPr>
          <a:xfrm>
            <a:off x="822960" y="1845720"/>
            <a:ext cx="7543440" cy="40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-203200" lvl="0" marL="9144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48312"/>
              </a:buClr>
              <a:buSzPts val="3200"/>
              <a:buFont typeface="Calibri"/>
              <a:buChar char=" "/>
            </a:pPr>
            <a:r>
              <a:rPr b="0" i="0" lang="en-US" sz="3200" u="none" cap="none" strike="noStrik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Intrinsic:</a:t>
            </a:r>
            <a:endParaRPr b="0" i="0" sz="3200" u="none" cap="none" strike="noStrike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03200" lvl="0" marL="9144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48312"/>
              </a:buClr>
              <a:buSzPts val="3200"/>
              <a:buFont typeface="Calibri"/>
              <a:buChar char=" "/>
            </a:pPr>
            <a:r>
              <a:rPr b="0" i="0" lang="en-US" sz="3200" u="none" cap="none" strike="noStrik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Compare to human scores on word similarity-type tasks:</a:t>
            </a:r>
            <a:endParaRPr b="0" i="0" sz="2000" u="none" cap="none" strike="noStrike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3560" lvl="0" marL="28584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48312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WordSim-353 (Finkelstein et al., 2002)</a:t>
            </a:r>
            <a:endParaRPr b="0" i="0" sz="2000" u="none" cap="none" strike="noStrike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3560" lvl="0" marL="28584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48312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SimLex-999 (Hill et al., 2015)</a:t>
            </a:r>
            <a:endParaRPr b="0" i="0" sz="2000" u="none" cap="none" strike="noStrike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3560" lvl="0" marL="28584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48312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Stanford Contextual Word Similarity (SCWS) dataset (Huang et al., 2012) </a:t>
            </a:r>
            <a:endParaRPr b="0" i="0" sz="2000" u="none" cap="none" strike="noStrike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3560" lvl="0" marL="28584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48312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TOEFL dataset: </a:t>
            </a:r>
            <a:r>
              <a:rPr b="0" i="1" lang="en-US" sz="2400" u="none" cap="none" strike="noStrik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Levied is closest in meaning to: imposed, believed, requested, correlated </a:t>
            </a:r>
            <a:endParaRPr b="0" i="0" sz="2000" u="none" cap="none" strike="noStrike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44"/>
          <p:cNvSpPr txBox="1"/>
          <p:nvPr/>
        </p:nvSpPr>
        <p:spPr>
          <a:xfrm>
            <a:off x="555675" y="596350"/>
            <a:ext cx="7351200" cy="8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4400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Visualizing embeddings</a:t>
            </a:r>
            <a:endParaRPr b="0" i="0" sz="4400" u="none" cap="none" strike="noStrike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0" name="Google Shape;270;p44"/>
          <p:cNvSpPr txBox="1"/>
          <p:nvPr/>
        </p:nvSpPr>
        <p:spPr>
          <a:xfrm>
            <a:off x="813200" y="1653525"/>
            <a:ext cx="6463800" cy="14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US" sz="27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https://projector.tensorflow.org/</a:t>
            </a:r>
            <a:endParaRPr b="0" i="0" sz="3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5"/>
          <p:cNvSpPr txBox="1"/>
          <p:nvPr/>
        </p:nvSpPr>
        <p:spPr>
          <a:xfrm>
            <a:off x="822960" y="286560"/>
            <a:ext cx="7543440" cy="145044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en-US" sz="4800" u="none" cap="none" strike="noStrik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Analogy: Embeddings capture relational meaning!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6" name="Google Shape;276;p45"/>
          <p:cNvSpPr txBox="1"/>
          <p:nvPr/>
        </p:nvSpPr>
        <p:spPr>
          <a:xfrm>
            <a:off x="822945" y="2229480"/>
            <a:ext cx="8686500" cy="333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vector(</a:t>
            </a:r>
            <a:r>
              <a:rPr b="0" i="1" lang="en-US" sz="2000" u="none" cap="none" strike="noStrik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‘king’</a:t>
            </a:r>
            <a:r>
              <a:rPr b="0" i="0" lang="en-US" sz="2000" u="none" cap="none" strike="noStrik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) - vector(</a:t>
            </a:r>
            <a:r>
              <a:rPr b="0" i="1" lang="en-US" sz="2000" u="none" cap="none" strike="noStrik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‘man’</a:t>
            </a:r>
            <a:r>
              <a:rPr b="0" i="0" lang="en-US" sz="2000" u="none" cap="none" strike="noStrik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) + vector(</a:t>
            </a:r>
            <a:r>
              <a:rPr b="0" i="1" lang="en-US" sz="2000" u="none" cap="none" strike="noStrik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‘woman’</a:t>
            </a:r>
            <a:r>
              <a:rPr b="0" i="0" lang="en-US" sz="2000" u="none" cap="none" strike="noStrik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)  ~ vector(‘queen’)</a:t>
            </a:r>
            <a:endParaRPr b="0" i="0" sz="2000" u="none" cap="none" strike="noStrike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vector(</a:t>
            </a:r>
            <a:r>
              <a:rPr b="0" i="1" lang="en-US" sz="2000" u="none" cap="none" strike="noStrik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‘Paris’</a:t>
            </a:r>
            <a:r>
              <a:rPr b="0" i="0" lang="en-US" sz="2000" u="none" cap="none" strike="noStrik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) - vector(</a:t>
            </a:r>
            <a:r>
              <a:rPr b="0" i="1" lang="en-US" sz="2000" u="none" cap="none" strike="noStrik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‘France’</a:t>
            </a:r>
            <a:r>
              <a:rPr b="0" i="0" lang="en-US" sz="2000" u="none" cap="none" strike="noStrik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) + vector(</a:t>
            </a:r>
            <a:r>
              <a:rPr b="0" i="1" lang="en-US" sz="2000" u="none" cap="none" strike="noStrik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‘Italy’</a:t>
            </a:r>
            <a:r>
              <a:rPr b="0" i="0" lang="en-US" sz="2000" u="none" cap="none" strike="noStrik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)  ~ vector(‘Rome’)</a:t>
            </a:r>
            <a:endParaRPr b="0" i="0" sz="2000" u="none" cap="none" strike="noStrike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7" name="Google Shape;277;p45"/>
          <p:cNvSpPr txBox="1"/>
          <p:nvPr/>
        </p:nvSpPr>
        <p:spPr>
          <a:xfrm>
            <a:off x="304920" y="5562720"/>
            <a:ext cx="1980720" cy="342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fld id="{00000000-1234-1234-1234-123412341234}" type="slidenum">
              <a:rPr b="0" i="0" lang="en-US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78" name="Google Shape;278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3400" y="3175920"/>
            <a:ext cx="7269120" cy="258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6"/>
          <p:cNvSpPr txBox="1"/>
          <p:nvPr/>
        </p:nvSpPr>
        <p:spPr>
          <a:xfrm>
            <a:off x="822960" y="286560"/>
            <a:ext cx="7543500" cy="1450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en-US" sz="4800" u="none" cap="none" strike="noStrik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Analogy: Embeddings capture relational meaning!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4" name="Google Shape;284;p46"/>
          <p:cNvSpPr txBox="1"/>
          <p:nvPr/>
        </p:nvSpPr>
        <p:spPr>
          <a:xfrm>
            <a:off x="822945" y="2229480"/>
            <a:ext cx="8686500" cy="333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 sz="1200">
                <a:solidFill>
                  <a:srgbClr val="21252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Narutatsu Ri, Fei-Tzin Lee, and Nakul Verma. 2023. </a:t>
            </a:r>
            <a:r>
              <a:rPr lang="en-US" sz="1200">
                <a:solidFill>
                  <a:srgbClr val="446E9B"/>
                </a:solidFill>
                <a:highlight>
                  <a:srgbClr val="FFFFFF"/>
                </a:highlight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Contrastive Loss is All You Need to Recover Analogies as Parallel Lines</a:t>
            </a:r>
            <a:r>
              <a:rPr lang="en-US" sz="1200">
                <a:solidFill>
                  <a:srgbClr val="21252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. In </a:t>
            </a:r>
            <a:r>
              <a:rPr i="1" lang="en-US" sz="1200">
                <a:solidFill>
                  <a:srgbClr val="21252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Proceedings of the 8th Workshop on Representation Learning for NLP (RepL4NLP 2023)</a:t>
            </a:r>
            <a:r>
              <a:rPr lang="en-US" sz="1200">
                <a:solidFill>
                  <a:srgbClr val="21252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, pages 164–173, Toronto, Canada. Association for Computational Linguistics.</a:t>
            </a:r>
            <a:endParaRPr sz="1200">
              <a:solidFill>
                <a:srgbClr val="212529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2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" name="Google Shape;285;p46"/>
          <p:cNvSpPr txBox="1"/>
          <p:nvPr/>
        </p:nvSpPr>
        <p:spPr>
          <a:xfrm>
            <a:off x="304920" y="5562720"/>
            <a:ext cx="1980600" cy="34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fld id="{00000000-1234-1234-1234-123412341234}" type="slidenum">
              <a:rPr b="0" i="0" lang="en-US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86" name="Google Shape;286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02125" y="3258000"/>
            <a:ext cx="6324749" cy="313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9"/>
          <p:cNvSpPr txBox="1"/>
          <p:nvPr>
            <p:ph type="ctrTitle"/>
          </p:nvPr>
        </p:nvSpPr>
        <p:spPr>
          <a:xfrm>
            <a:off x="2371725" y="840300"/>
            <a:ext cx="6331500" cy="205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Presentation Overview</a:t>
            </a:r>
            <a:endParaRPr/>
          </a:p>
        </p:txBody>
      </p:sp>
      <p:sp>
        <p:nvSpPr>
          <p:cNvPr id="166" name="Google Shape;166;p29"/>
          <p:cNvSpPr txBox="1"/>
          <p:nvPr>
            <p:ph idx="1" type="subTitle"/>
          </p:nvPr>
        </p:nvSpPr>
        <p:spPr>
          <a:xfrm>
            <a:off x="2390275" y="2617216"/>
            <a:ext cx="6331500" cy="335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Pre-trained embeddings and applications beyond text classification: semantic similarity and the word vector space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Beyond static embeddings: contextual embeddings with transformers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Practical examples!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A peek into semantic representations beyond words: sentence embeddings - and applications</a:t>
            </a:r>
            <a:endParaRPr sz="20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7"/>
          <p:cNvSpPr txBox="1"/>
          <p:nvPr/>
        </p:nvSpPr>
        <p:spPr>
          <a:xfrm>
            <a:off x="822960" y="286560"/>
            <a:ext cx="7543500" cy="1450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2" name="Google Shape;292;p47"/>
          <p:cNvSpPr txBox="1"/>
          <p:nvPr/>
        </p:nvSpPr>
        <p:spPr>
          <a:xfrm>
            <a:off x="941700" y="286550"/>
            <a:ext cx="7260600" cy="5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n-US" sz="2500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GloVe visualizations: company-CEO</a:t>
            </a:r>
            <a:endParaRPr b="0" i="0" sz="2500" u="none" cap="none" strike="noStrike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3" name="Google Shape;293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525" y="941165"/>
            <a:ext cx="7260600" cy="5656009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47"/>
          <p:cNvSpPr txBox="1"/>
          <p:nvPr/>
        </p:nvSpPr>
        <p:spPr>
          <a:xfrm>
            <a:off x="3807150" y="5752600"/>
            <a:ext cx="38697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4"/>
              </a:rPr>
              <a:t>https://nlp.stanford.edu/projects/glove</a:t>
            </a:r>
            <a:r>
              <a:rPr lang="en-US" sz="18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5"/>
              </a:rPr>
              <a:t>/</a:t>
            </a:r>
            <a:r>
              <a:rPr lang="en-US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8"/>
          <p:cNvSpPr txBox="1"/>
          <p:nvPr/>
        </p:nvSpPr>
        <p:spPr>
          <a:xfrm>
            <a:off x="822960" y="286560"/>
            <a:ext cx="7543440" cy="145044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0" name="Google Shape;300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9225" y="917825"/>
            <a:ext cx="7745575" cy="5738850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48"/>
          <p:cNvSpPr txBox="1"/>
          <p:nvPr/>
        </p:nvSpPr>
        <p:spPr>
          <a:xfrm>
            <a:off x="1105800" y="286550"/>
            <a:ext cx="7260600" cy="5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n-US" sz="2500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GloVe visualizations: gender pairs</a:t>
            </a:r>
            <a:endParaRPr b="0" i="0" sz="2500" u="none" cap="none" strike="noStrike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49"/>
          <p:cNvSpPr txBox="1"/>
          <p:nvPr/>
        </p:nvSpPr>
        <p:spPr>
          <a:xfrm>
            <a:off x="822960" y="286560"/>
            <a:ext cx="7543440" cy="145044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7" name="Google Shape;307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6601" y="813676"/>
            <a:ext cx="7427375" cy="5771150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49"/>
          <p:cNvSpPr txBox="1"/>
          <p:nvPr/>
        </p:nvSpPr>
        <p:spPr>
          <a:xfrm>
            <a:off x="941700" y="286550"/>
            <a:ext cx="7260600" cy="5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n-US" sz="2500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GloVe visualizations: morphological relationships</a:t>
            </a:r>
            <a:endParaRPr b="0" i="0" sz="2500" u="none" cap="none" strike="noStrike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50"/>
          <p:cNvSpPr txBox="1"/>
          <p:nvPr/>
        </p:nvSpPr>
        <p:spPr>
          <a:xfrm>
            <a:off x="311725" y="298175"/>
            <a:ext cx="7820400" cy="191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b="0" i="0" lang="en-US" sz="3800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Embeddings applications</a:t>
            </a:r>
            <a:endParaRPr b="0" i="0" sz="3800" u="none" cap="none" strike="noStrike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4" name="Google Shape;314;p50"/>
          <p:cNvSpPr txBox="1"/>
          <p:nvPr/>
        </p:nvSpPr>
        <p:spPr>
          <a:xfrm>
            <a:off x="458550" y="1411350"/>
            <a:ext cx="8226900" cy="46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Calibri"/>
              <a:buChar char="●"/>
            </a:pPr>
            <a:r>
              <a:rPr b="0" i="0" lang="en-US" sz="2800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Word Similarity</a:t>
            </a:r>
            <a:endParaRPr sz="28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Calibri"/>
              <a:buChar char="●"/>
            </a:pPr>
            <a:r>
              <a:rPr lang="en-US" sz="28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Any NLP application with a semantic component…?</a:t>
            </a:r>
            <a:r>
              <a:rPr lang="en-US" sz="28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 sz="28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Calibri"/>
              <a:buChar char="○"/>
            </a:pPr>
            <a:r>
              <a:rPr b="0" i="0" lang="en-US" sz="2800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Machine Translation</a:t>
            </a:r>
            <a:endParaRPr b="0" i="0" sz="2800" u="none" cap="none" strike="noStrike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Calibri"/>
              <a:buChar char="○"/>
            </a:pPr>
            <a:r>
              <a:rPr b="0" i="0" lang="en-US" sz="2800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Part-of-Speech and Named Entity Recognition</a:t>
            </a:r>
            <a:endParaRPr b="0" i="0" sz="2800" u="none" cap="none" strike="noStrike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Calibri"/>
              <a:buChar char="○"/>
            </a:pPr>
            <a:r>
              <a:rPr b="0" i="0" lang="en-US" sz="2800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Sentiment Analysis</a:t>
            </a:r>
            <a:endParaRPr b="0" i="0" sz="2800" u="none" cap="none" strike="noStrike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Calibri"/>
              <a:buChar char="○"/>
            </a:pPr>
            <a:r>
              <a:rPr b="0" i="0" lang="en-US" sz="2800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Semantic Analysis of Documents</a:t>
            </a:r>
            <a:endParaRPr b="0" i="0" sz="2800" u="none" cap="none" strike="noStrike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Calibri"/>
              <a:buChar char="■"/>
            </a:pPr>
            <a:r>
              <a:rPr b="0" i="0" lang="en-US" sz="2800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Build word distributions for various topics, etc.</a:t>
            </a:r>
            <a:endParaRPr b="0" i="0" sz="2800" u="none" cap="none" strike="noStrike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Calibri"/>
              <a:buChar char="○"/>
            </a:pPr>
            <a:r>
              <a:rPr b="0" i="0" lang="en-US" sz="2800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Text classification, oth</a:t>
            </a:r>
            <a:r>
              <a:rPr lang="en-US" sz="28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er ML models</a:t>
            </a:r>
            <a:r>
              <a:rPr b="0" i="0" lang="en-US" sz="2800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… (input to classifiers - use pretrained em</a:t>
            </a:r>
            <a:r>
              <a:rPr lang="en-US" sz="28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beddings out-of-the-box / fine tune them</a:t>
            </a:r>
            <a:r>
              <a:rPr b="0" i="0" lang="en-US" sz="2800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sz="28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●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Linguistics &amp; other applications: 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5" name="Google Shape;315;p50"/>
          <p:cNvSpPr/>
          <p:nvPr/>
        </p:nvSpPr>
        <p:spPr>
          <a:xfrm>
            <a:off x="5854250" y="6339375"/>
            <a:ext cx="865500" cy="186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51"/>
          <p:cNvSpPr txBox="1"/>
          <p:nvPr/>
        </p:nvSpPr>
        <p:spPr>
          <a:xfrm>
            <a:off x="822960" y="286560"/>
            <a:ext cx="7543440" cy="145044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en-US" sz="4800" u="none" cap="none" strike="noStrik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Embeddings can help study word history!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1" name="Google Shape;321;p51"/>
          <p:cNvSpPr txBox="1"/>
          <p:nvPr/>
        </p:nvSpPr>
        <p:spPr>
          <a:xfrm>
            <a:off x="822960" y="1845720"/>
            <a:ext cx="7543440" cy="40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-228600" lvl="0" marL="9144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48312"/>
              </a:buClr>
              <a:buSzPts val="3600"/>
              <a:buFont typeface="Calibri"/>
              <a:buChar char=" "/>
            </a:pPr>
            <a:r>
              <a:rPr b="0" i="0" lang="en-US" sz="3600" u="none" cap="none" strike="noStrik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Train embeddings on old books to study changes in word meaning!</a:t>
            </a:r>
            <a:endParaRPr b="0" i="0" sz="3600" u="none" cap="none" strike="noStrike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Idea: train embeddings on two different corpora; compare</a:t>
            </a:r>
            <a:endParaRPr sz="3600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B7B7B7"/>
                </a:solidFill>
                <a:latin typeface="Calibri"/>
                <a:ea typeface="Calibri"/>
                <a:cs typeface="Calibri"/>
                <a:sym typeface="Calibri"/>
              </a:rPr>
              <a:t>Other applications: compare word connotations in different domains, dialects</a:t>
            </a:r>
            <a:endParaRPr sz="3600">
              <a:solidFill>
                <a:srgbClr val="B7B7B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52"/>
          <p:cNvSpPr txBox="1"/>
          <p:nvPr/>
        </p:nvSpPr>
        <p:spPr>
          <a:xfrm>
            <a:off x="883080" y="349920"/>
            <a:ext cx="7783560" cy="92124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0" i="0" lang="en-US" sz="4400" u="none" cap="none" strike="noStrik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Diachronic word embeddings for studying language change!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7" name="Google Shape;327;p52"/>
          <p:cNvSpPr txBox="1"/>
          <p:nvPr/>
        </p:nvSpPr>
        <p:spPr>
          <a:xfrm>
            <a:off x="8756280" y="6465240"/>
            <a:ext cx="88920" cy="1389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fld id="{00000000-1234-1234-1234-123412341234}" type="slidenum">
              <a:rPr b="0" i="0" lang="en-US" sz="22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28" name="Google Shape;328;p52"/>
          <p:cNvSpPr/>
          <p:nvPr/>
        </p:nvSpPr>
        <p:spPr>
          <a:xfrm>
            <a:off x="4553280" y="5363640"/>
            <a:ext cx="1080" cy="335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￼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p52"/>
          <p:cNvSpPr/>
          <p:nvPr/>
        </p:nvSpPr>
        <p:spPr>
          <a:xfrm>
            <a:off x="4374720" y="5093640"/>
            <a:ext cx="178920" cy="2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￼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" name="Google Shape;330;p52"/>
          <p:cNvSpPr/>
          <p:nvPr/>
        </p:nvSpPr>
        <p:spPr>
          <a:xfrm>
            <a:off x="300600" y="4668120"/>
            <a:ext cx="8577000" cy="151200"/>
          </a:xfrm>
          <a:prstGeom prst="leftRightArrow">
            <a:avLst>
              <a:gd fmla="val 32000" name="adj1"/>
              <a:gd fmla="val 274132" name="adj2"/>
            </a:avLst>
          </a:prstGeom>
          <a:noFill/>
          <a:ln>
            <a:noFill/>
          </a:ln>
          <a:effectLst>
            <a:outerShdw blurRad="38100" rotWithShape="0" dir="5400000" dist="25400">
              <a:srgbClr val="000000">
                <a:alpha val="49019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1" name="Google Shape;331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0440" y="4813560"/>
            <a:ext cx="973080" cy="729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11920" y="4826160"/>
            <a:ext cx="1221120" cy="817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5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011800" y="4813560"/>
            <a:ext cx="654840" cy="749160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52"/>
          <p:cNvSpPr/>
          <p:nvPr/>
        </p:nvSpPr>
        <p:spPr>
          <a:xfrm>
            <a:off x="634680" y="4374720"/>
            <a:ext cx="798480" cy="2865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1900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5" name="Google Shape;335;p52"/>
          <p:cNvSpPr/>
          <p:nvPr/>
        </p:nvSpPr>
        <p:spPr>
          <a:xfrm>
            <a:off x="4336920" y="4374720"/>
            <a:ext cx="712080" cy="2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1950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" name="Google Shape;336;p52"/>
          <p:cNvSpPr/>
          <p:nvPr/>
        </p:nvSpPr>
        <p:spPr>
          <a:xfrm>
            <a:off x="8039160" y="4374720"/>
            <a:ext cx="707400" cy="2674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2000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7" name="Google Shape;337;p5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11480" y="3222720"/>
            <a:ext cx="1209960" cy="97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5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896160" y="3222720"/>
            <a:ext cx="1201320" cy="973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9" name="Google Shape;339;p52"/>
          <p:cNvCxnSpPr/>
          <p:nvPr/>
        </p:nvCxnSpPr>
        <p:spPr>
          <a:xfrm rot="10800000">
            <a:off x="2816280" y="4222080"/>
            <a:ext cx="0" cy="497880"/>
          </a:xfrm>
          <a:prstGeom prst="straightConnector1">
            <a:avLst/>
          </a:prstGeom>
          <a:noFill/>
          <a:ln cap="flat" cmpd="sng" w="2555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340" name="Google Shape;340;p52"/>
          <p:cNvCxnSpPr/>
          <p:nvPr/>
        </p:nvCxnSpPr>
        <p:spPr>
          <a:xfrm rot="10800000">
            <a:off x="7496640" y="4222440"/>
            <a:ext cx="0" cy="497520"/>
          </a:xfrm>
          <a:prstGeom prst="straightConnector1">
            <a:avLst/>
          </a:prstGeom>
          <a:noFill/>
          <a:ln cap="flat" cmpd="sng" w="2555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341" name="Google Shape;341;p52"/>
          <p:cNvSpPr/>
          <p:nvPr/>
        </p:nvSpPr>
        <p:spPr>
          <a:xfrm>
            <a:off x="2251440" y="2791080"/>
            <a:ext cx="2504160" cy="459720"/>
          </a:xfrm>
          <a:custGeom>
            <a:rect b="b" l="l" r="r" t="t"/>
            <a:pathLst>
              <a:path extrusionOk="0" h="16268" w="21600">
                <a:moveTo>
                  <a:pt x="0" y="12338"/>
                </a:moveTo>
                <a:cubicBezTo>
                  <a:pt x="7402" y="-5332"/>
                  <a:pt x="14602" y="-4022"/>
                  <a:pt x="21600" y="16268"/>
                </a:cubicBezTo>
              </a:path>
            </a:pathLst>
          </a:custGeom>
          <a:noFill/>
          <a:ln cap="flat" cmpd="sng" w="126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" name="Google Shape;342;p52"/>
          <p:cNvSpPr/>
          <p:nvPr/>
        </p:nvSpPr>
        <p:spPr>
          <a:xfrm>
            <a:off x="4831560" y="3585600"/>
            <a:ext cx="2053080" cy="740880"/>
          </a:xfrm>
          <a:custGeom>
            <a:rect b="b" l="l" r="r" t="t"/>
            <a:pathLst>
              <a:path extrusionOk="0" h="16361" w="21166">
                <a:moveTo>
                  <a:pt x="21" y="5852"/>
                </a:moveTo>
                <a:cubicBezTo>
                  <a:pt x="-434" y="21600"/>
                  <a:pt x="6614" y="19649"/>
                  <a:pt x="21166" y="0"/>
                </a:cubicBezTo>
              </a:path>
            </a:pathLst>
          </a:custGeom>
          <a:noFill/>
          <a:ln cap="flat" cmpd="sng" w="126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3" name="Google Shape;343;p5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rot="-5400000">
            <a:off x="4764600" y="2894400"/>
            <a:ext cx="121680" cy="973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5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 rot="-5400000">
            <a:off x="4759200" y="3223440"/>
            <a:ext cx="132840" cy="973080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52"/>
          <p:cNvSpPr/>
          <p:nvPr/>
        </p:nvSpPr>
        <p:spPr>
          <a:xfrm>
            <a:off x="4670280" y="3376800"/>
            <a:ext cx="397440" cy="3358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vs.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46" name="Google Shape;346;p52"/>
          <p:cNvCxnSpPr/>
          <p:nvPr/>
        </p:nvCxnSpPr>
        <p:spPr>
          <a:xfrm>
            <a:off x="2271600" y="2418480"/>
            <a:ext cx="264960" cy="747720"/>
          </a:xfrm>
          <a:prstGeom prst="straightConnector1">
            <a:avLst/>
          </a:prstGeom>
          <a:noFill/>
          <a:ln cap="flat" cmpd="sng" w="126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347" name="Google Shape;347;p52"/>
          <p:cNvSpPr/>
          <p:nvPr/>
        </p:nvSpPr>
        <p:spPr>
          <a:xfrm>
            <a:off x="1195560" y="2050200"/>
            <a:ext cx="3099600" cy="3358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Word vectors for 1920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48" name="Google Shape;348;p52"/>
          <p:cNvCxnSpPr/>
          <p:nvPr/>
        </p:nvCxnSpPr>
        <p:spPr>
          <a:xfrm flipH="1">
            <a:off x="7427520" y="2293560"/>
            <a:ext cx="149760" cy="748800"/>
          </a:xfrm>
          <a:prstGeom prst="straightConnector1">
            <a:avLst/>
          </a:prstGeom>
          <a:noFill/>
          <a:ln cap="flat" cmpd="sng" w="126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349" name="Google Shape;349;p52"/>
          <p:cNvSpPr/>
          <p:nvPr/>
        </p:nvSpPr>
        <p:spPr>
          <a:xfrm>
            <a:off x="6676560" y="1935360"/>
            <a:ext cx="2628720" cy="3358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Word vectors 1990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" name="Google Shape;350;p52"/>
          <p:cNvSpPr/>
          <p:nvPr/>
        </p:nvSpPr>
        <p:spPr>
          <a:xfrm>
            <a:off x="2204640" y="3143520"/>
            <a:ext cx="126000" cy="1131840"/>
          </a:xfrm>
          <a:prstGeom prst="rect">
            <a:avLst/>
          </a:prstGeom>
          <a:noFill/>
          <a:ln cap="flat" cmpd="sng" w="12600">
            <a:solidFill>
              <a:srgbClr val="C82506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38100" rotWithShape="0" dir="5400000" dist="25400">
              <a:srgbClr val="000000">
                <a:alpha val="49019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" name="Google Shape;351;p52"/>
          <p:cNvSpPr/>
          <p:nvPr/>
        </p:nvSpPr>
        <p:spPr>
          <a:xfrm>
            <a:off x="6901200" y="3143520"/>
            <a:ext cx="126000" cy="1131840"/>
          </a:xfrm>
          <a:prstGeom prst="rect">
            <a:avLst/>
          </a:prstGeom>
          <a:noFill/>
          <a:ln cap="flat" cmpd="sng" w="12600">
            <a:solidFill>
              <a:srgbClr val="C82506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38100" rotWithShape="0" dir="5400000" dist="25400">
              <a:srgbClr val="000000">
                <a:alpha val="49019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52" name="Google Shape;352;p52"/>
          <p:cNvCxnSpPr/>
          <p:nvPr/>
        </p:nvCxnSpPr>
        <p:spPr>
          <a:xfrm>
            <a:off x="1256400" y="3089520"/>
            <a:ext cx="851040" cy="494280"/>
          </a:xfrm>
          <a:prstGeom prst="straightConnector1">
            <a:avLst/>
          </a:prstGeom>
          <a:noFill/>
          <a:ln cap="flat" cmpd="sng" w="126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353" name="Google Shape;353;p52"/>
          <p:cNvSpPr/>
          <p:nvPr/>
        </p:nvSpPr>
        <p:spPr>
          <a:xfrm>
            <a:off x="87840" y="2721240"/>
            <a:ext cx="3355560" cy="3358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“dog” 1920 word vector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54" name="Google Shape;354;p52"/>
          <p:cNvCxnSpPr/>
          <p:nvPr/>
        </p:nvCxnSpPr>
        <p:spPr>
          <a:xfrm>
            <a:off x="5985360" y="2592000"/>
            <a:ext cx="850680" cy="547560"/>
          </a:xfrm>
          <a:prstGeom prst="straightConnector1">
            <a:avLst/>
          </a:prstGeom>
          <a:noFill/>
          <a:ln cap="flat" cmpd="sng" w="12600">
            <a:solidFill>
              <a:srgbClr val="00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355" name="Google Shape;355;p52"/>
          <p:cNvSpPr/>
          <p:nvPr/>
        </p:nvSpPr>
        <p:spPr>
          <a:xfrm>
            <a:off x="4816800" y="2223720"/>
            <a:ext cx="3355560" cy="3358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“dog” 1990 word vector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6" name="Google Shape;356;p52"/>
          <p:cNvSpPr txBox="1"/>
          <p:nvPr/>
        </p:nvSpPr>
        <p:spPr>
          <a:xfrm>
            <a:off x="431050" y="5860325"/>
            <a:ext cx="7290000" cy="7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21252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William L. Hamilton, Jure Leskovec, and Dan Jurafsky. 2016. </a:t>
            </a:r>
            <a:r>
              <a:rPr lang="en-US" sz="1200">
                <a:solidFill>
                  <a:srgbClr val="446E9B"/>
                </a:solidFill>
                <a:highlight>
                  <a:srgbClr val="FFFFFF"/>
                </a:highlight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Diachronic Word Embeddings Reveal Statistical Laws of Semantic Change</a:t>
            </a:r>
            <a:r>
              <a:rPr lang="en-US" sz="1200">
                <a:solidFill>
                  <a:srgbClr val="21252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. In </a:t>
            </a:r>
            <a:r>
              <a:rPr i="1" lang="en-US" sz="1200">
                <a:solidFill>
                  <a:srgbClr val="21252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Proceedings of the 54th Annual Meeting of the Association for Computational Linguistics (Volume 1: Long Papers)</a:t>
            </a:r>
            <a:r>
              <a:rPr lang="en-US" sz="1200">
                <a:solidFill>
                  <a:srgbClr val="21252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, pages 1489–1501, Berlin, Germany. Association for Computational Linguistics.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53"/>
          <p:cNvSpPr txBox="1"/>
          <p:nvPr/>
        </p:nvSpPr>
        <p:spPr>
          <a:xfrm>
            <a:off x="552960" y="890280"/>
            <a:ext cx="8065800" cy="6123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en-US" sz="4800" u="none" cap="none" strike="noStrik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Visualizing changes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2" name="Google Shape;362;p53"/>
          <p:cNvSpPr/>
          <p:nvPr/>
        </p:nvSpPr>
        <p:spPr>
          <a:xfrm>
            <a:off x="959400" y="1888560"/>
            <a:ext cx="7314840" cy="51696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Project 300 dimensions down into 2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" name="Google Shape;363;p53"/>
          <p:cNvSpPr/>
          <p:nvPr/>
        </p:nvSpPr>
        <p:spPr>
          <a:xfrm>
            <a:off x="986040" y="6383520"/>
            <a:ext cx="4647240" cy="346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625" lIns="35625" spcFirstLastPara="1" rIns="35625" wrap="square" tIns="356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~30 million books, 1850-1990, Google Books data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4" name="Google Shape;364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8600" y="3049920"/>
            <a:ext cx="8838720" cy="294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54"/>
          <p:cNvSpPr txBox="1"/>
          <p:nvPr/>
        </p:nvSpPr>
        <p:spPr>
          <a:xfrm>
            <a:off x="822960" y="1845720"/>
            <a:ext cx="7543440" cy="40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0" name="Google Shape;370;p54"/>
          <p:cNvSpPr txBox="1"/>
          <p:nvPr/>
        </p:nvSpPr>
        <p:spPr>
          <a:xfrm>
            <a:off x="7425360" y="6459840"/>
            <a:ext cx="98352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89"/>
              <a:buFont typeface="Arial"/>
              <a:buNone/>
            </a:pPr>
            <a:fld id="{00000000-1234-1234-1234-123412341234}" type="slidenum">
              <a:rPr b="0" i="0" lang="en-US" sz="989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71" name="Google Shape;371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04800" y="1950450"/>
            <a:ext cx="4832525" cy="3580850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54"/>
          <p:cNvSpPr txBox="1"/>
          <p:nvPr/>
        </p:nvSpPr>
        <p:spPr>
          <a:xfrm>
            <a:off x="403200" y="270000"/>
            <a:ext cx="8320800" cy="126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en-US" sz="4800" u="none" cap="none" strike="noStrik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The evolution of sentiment words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3" name="Google Shape;373;p54"/>
          <p:cNvSpPr/>
          <p:nvPr/>
        </p:nvSpPr>
        <p:spPr>
          <a:xfrm>
            <a:off x="1478974" y="1494450"/>
            <a:ext cx="7090500" cy="4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Negative words change faster than positive words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4" name="Google Shape;374;p54"/>
          <p:cNvSpPr txBox="1"/>
          <p:nvPr/>
        </p:nvSpPr>
        <p:spPr>
          <a:xfrm>
            <a:off x="475125" y="5779050"/>
            <a:ext cx="6479100" cy="7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 sz="1200">
                <a:solidFill>
                  <a:srgbClr val="21252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William L. Hamilton, Kevin Clark, Jure Leskovec, and Dan Jurafsky. 2016. </a:t>
            </a:r>
            <a:r>
              <a:rPr lang="en-US" sz="1200">
                <a:solidFill>
                  <a:srgbClr val="446E9B"/>
                </a:solidFill>
                <a:highlight>
                  <a:srgbClr val="FFFFFF"/>
                </a:highlight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Inducing Domain-Specific Sentiment Lexicons from Unlabeled Corpora</a:t>
            </a:r>
            <a:r>
              <a:rPr lang="en-US" sz="1200">
                <a:solidFill>
                  <a:srgbClr val="21252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. In </a:t>
            </a:r>
            <a:r>
              <a:rPr i="1" lang="en-US" sz="1200">
                <a:solidFill>
                  <a:srgbClr val="21252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Proceedings of the 2016 Conference on Empirical Methods in Natural Language Processing</a:t>
            </a:r>
            <a:r>
              <a:rPr lang="en-US" sz="1200">
                <a:solidFill>
                  <a:srgbClr val="21252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, pages 595–605, Austin, Texas. Association for Computational Linguistics.</a:t>
            </a:r>
            <a:endParaRPr sz="1200">
              <a:solidFill>
                <a:srgbClr val="212529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55"/>
          <p:cNvSpPr txBox="1"/>
          <p:nvPr/>
        </p:nvSpPr>
        <p:spPr>
          <a:xfrm>
            <a:off x="298175" y="447250"/>
            <a:ext cx="5706000" cy="18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b="0" i="0" lang="en-US" sz="3900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Multilingual embeddings</a:t>
            </a:r>
            <a:endParaRPr b="0" i="0" sz="3900" u="none" cap="none" strike="noStrike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0" name="Google Shape;380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4813" y="1426450"/>
            <a:ext cx="8674374" cy="4289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56"/>
          <p:cNvSpPr txBox="1"/>
          <p:nvPr/>
        </p:nvSpPr>
        <p:spPr>
          <a:xfrm>
            <a:off x="745425" y="501475"/>
            <a:ext cx="6342900" cy="197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b="0" i="0" lang="en-US" sz="3900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Multilingual embeddings</a:t>
            </a:r>
            <a:endParaRPr b="0" i="0" sz="3900" u="none" cap="none" strike="noStrike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86" name="Google Shape;386;p56"/>
          <p:cNvSpPr txBox="1"/>
          <p:nvPr/>
        </p:nvSpPr>
        <p:spPr>
          <a:xfrm>
            <a:off x="448950" y="4419350"/>
            <a:ext cx="8246100" cy="19788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10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The same stands for any of the seen applications which compare different embedding spaces.</a:t>
            </a:r>
            <a:endParaRPr sz="2100"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sz="2100"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1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Still… what could we do instead to compare embedding spaces without alignment?</a:t>
            </a:r>
            <a:endParaRPr sz="21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87" name="Google Shape;387;p56"/>
          <p:cNvSpPr txBox="1"/>
          <p:nvPr/>
        </p:nvSpPr>
        <p:spPr>
          <a:xfrm>
            <a:off x="492725" y="1366775"/>
            <a:ext cx="8839200" cy="8577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n-US" sz="2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Disclaimer</a:t>
            </a:r>
            <a:r>
              <a:rPr lang="en-US" sz="210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! </a:t>
            </a:r>
            <a:endParaRPr sz="2100"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10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In order to obtain a "combined" embedding space, a special "alignment" operation is needed after training each embedding space separately (English embeddings, Spanish embeddings, Romanian embeddings etc). </a:t>
            </a:r>
            <a:endParaRPr sz="2100"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sz="2100"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10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We cannot take separately trained embedding spaces and compare them directly (even if they were in the same language), because the positions of words in the embedding space is not guaranteed / stable across training sessions (only their relative positions/distances are).</a:t>
            </a:r>
            <a:endParaRPr sz="2100"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0"/>
          <p:cNvSpPr txBox="1"/>
          <p:nvPr>
            <p:ph type="title"/>
          </p:nvPr>
        </p:nvSpPr>
        <p:spPr>
          <a:xfrm>
            <a:off x="881750" y="767925"/>
            <a:ext cx="7840200" cy="84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Let’s move on to learning through practice…</a:t>
            </a:r>
            <a:endParaRPr/>
          </a:p>
        </p:txBody>
      </p:sp>
      <p:sp>
        <p:nvSpPr>
          <p:cNvPr id="172" name="Google Shape;172;p30"/>
          <p:cNvSpPr txBox="1"/>
          <p:nvPr>
            <p:ph idx="1" type="body"/>
          </p:nvPr>
        </p:nvSpPr>
        <p:spPr>
          <a:xfrm>
            <a:off x="2410112" y="2127701"/>
            <a:ext cx="6321600" cy="4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https://colab.research.google.com/drive/1YhI81JG-Qi-9U17R3Lp36iNAJOpU65zp?usp=sharing</a:t>
            </a:r>
            <a:r>
              <a:rPr lang="en-US"/>
              <a:t> 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57"/>
          <p:cNvSpPr txBox="1"/>
          <p:nvPr/>
        </p:nvSpPr>
        <p:spPr>
          <a:xfrm>
            <a:off x="745425" y="501475"/>
            <a:ext cx="6342900" cy="197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b="0" i="0" lang="en-US" sz="3900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Multilingual embeddings</a:t>
            </a:r>
            <a:endParaRPr b="0" i="0" sz="3900" u="none" cap="none" strike="noStrike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3" name="Google Shape;393;p57"/>
          <p:cNvSpPr txBox="1"/>
          <p:nvPr/>
        </p:nvSpPr>
        <p:spPr>
          <a:xfrm>
            <a:off x="448950" y="1600725"/>
            <a:ext cx="8246100" cy="26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Can be learned in an unsupervised way, through </a:t>
            </a:r>
            <a:r>
              <a:rPr b="0" i="0" lang="en-US" sz="2400" u="none" cap="none" strike="noStrike">
                <a:solidFill>
                  <a:srgbClr val="980000"/>
                </a:solidFill>
                <a:latin typeface="Lato"/>
                <a:ea typeface="Lato"/>
                <a:cs typeface="Lato"/>
                <a:sym typeface="Lato"/>
              </a:rPr>
              <a:t>alignment</a:t>
            </a:r>
            <a:r>
              <a:rPr b="0" i="0" lang="en-US" sz="2400" u="none" cap="none" strike="noStrik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 of monolingual spaces </a:t>
            </a:r>
            <a:r>
              <a:rPr lang="en-US" sz="240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- </a:t>
            </a:r>
            <a:r>
              <a:rPr lang="en-US" sz="240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usually finding an optimal linear transformation.</a:t>
            </a:r>
            <a:endParaRPr sz="2400"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800" u="sng">
                <a:solidFill>
                  <a:schemeClr val="hlink"/>
                </a:solidFill>
                <a:hlinkClick r:id="rId3"/>
              </a:rPr>
              <a:t>https://github.com/facebookresearch/MUSE</a:t>
            </a:r>
            <a:endParaRPr sz="21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94" name="Google Shape;394;p5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4800" y="3797400"/>
            <a:ext cx="8839199" cy="15813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58"/>
          <p:cNvSpPr txBox="1"/>
          <p:nvPr/>
        </p:nvSpPr>
        <p:spPr>
          <a:xfrm>
            <a:off x="745425" y="501475"/>
            <a:ext cx="6342900" cy="197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b="0" i="0" lang="en-US" sz="3900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Multilingual embeddings</a:t>
            </a:r>
            <a:endParaRPr b="0" i="0" sz="3900" u="none" cap="none" strike="noStrike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00" name="Google Shape;400;p58"/>
          <p:cNvSpPr txBox="1"/>
          <p:nvPr/>
        </p:nvSpPr>
        <p:spPr>
          <a:xfrm>
            <a:off x="745425" y="1490875"/>
            <a:ext cx="8246100" cy="26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We can use multilingual embeddings to detect false friends!</a:t>
            </a:r>
            <a:endParaRPr sz="2400"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19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https://github.com/ananana/false_friends_resource</a:t>
            </a:r>
            <a:r>
              <a:rPr lang="en-US" sz="190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sz="1900"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i="1" lang="en-US" sz="3000">
                <a:solidFill>
                  <a:srgbClr val="C82506"/>
                </a:solidFill>
                <a:latin typeface="Lato"/>
                <a:ea typeface="Lato"/>
                <a:cs typeface="Lato"/>
                <a:sym typeface="Lato"/>
              </a:rPr>
              <a:t>embarazada … embarrassed</a:t>
            </a:r>
            <a:r>
              <a:rPr lang="en-US" sz="3000">
                <a:solidFill>
                  <a:srgbClr val="C82506"/>
                </a:solidFill>
                <a:latin typeface="Lato"/>
                <a:ea typeface="Lato"/>
                <a:cs typeface="Lato"/>
                <a:sym typeface="Lato"/>
              </a:rPr>
              <a:t>  ?? </a:t>
            </a:r>
            <a:r>
              <a:rPr lang="en-US" sz="21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(practical example soon)</a:t>
            </a:r>
            <a:endParaRPr sz="2100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01" name="Google Shape;401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7150" y="3102726"/>
            <a:ext cx="5359800" cy="3453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59"/>
          <p:cNvSpPr txBox="1"/>
          <p:nvPr/>
        </p:nvSpPr>
        <p:spPr>
          <a:xfrm>
            <a:off x="822960" y="588560"/>
            <a:ext cx="8183400" cy="932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en-US" sz="4800" u="none" cap="none" strike="noStrik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History of biased framings of women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7" name="Google Shape;407;p59"/>
          <p:cNvSpPr txBox="1"/>
          <p:nvPr/>
        </p:nvSpPr>
        <p:spPr>
          <a:xfrm>
            <a:off x="822960" y="2514600"/>
            <a:ext cx="7543440" cy="46976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-203200" lvl="0" marL="9144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48312"/>
              </a:buClr>
              <a:buSzPts val="3200"/>
              <a:buFont typeface="Calibri"/>
              <a:buChar char=" "/>
            </a:pPr>
            <a:r>
              <a:rPr b="0" i="0" lang="en-US" sz="3200" u="none" cap="none" strike="noStrik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Embeddings for competence adjectives are biased toward men</a:t>
            </a:r>
            <a:endParaRPr b="0" i="0" sz="2000" u="none" cap="none" strike="noStrike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90500" lvl="1" marL="38412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48312"/>
              </a:buClr>
              <a:buSzPts val="3000"/>
              <a:buFont typeface="Calibri"/>
              <a:buChar char="◦"/>
            </a:pPr>
            <a:r>
              <a:rPr b="0" i="1" lang="en-US" sz="3000" u="none" cap="none" strike="noStrik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Smart, wise, brilliant, intelligent, resourceful, thoughtful, logical, etc.</a:t>
            </a:r>
            <a:endParaRPr b="0" i="0" sz="1400" u="none" cap="none" strike="noStrike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03200" lvl="0" marL="9144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48312"/>
              </a:buClr>
              <a:buSzPts val="3200"/>
              <a:buFont typeface="Calibri"/>
              <a:buChar char=" "/>
            </a:pPr>
            <a:r>
              <a:rPr b="0" i="0" lang="en-US" sz="3200" u="none" cap="none" strike="noStrik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This bias is slowly decreasing </a:t>
            </a:r>
            <a:endParaRPr b="0" i="0" sz="2000" u="none" cap="none" strike="noStrike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8" name="Google Shape;408;p59"/>
          <p:cNvSpPr/>
          <p:nvPr/>
        </p:nvSpPr>
        <p:spPr>
          <a:xfrm>
            <a:off x="1523880" y="1747845"/>
            <a:ext cx="74826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Garg, Nikhil, Schiebinger, Londa, Jurafsky, Dan, and Zou, James (2018). Word embeddings quantify 100 years of gender and ethnic stereotypes. </a:t>
            </a:r>
            <a:r>
              <a:rPr b="0" i="1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Proceedings of the National Academy of Sciences</a:t>
            </a:r>
            <a:r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b="0" i="1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115</a:t>
            </a:r>
            <a:r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(16), E3635–E3644 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60"/>
          <p:cNvSpPr txBox="1"/>
          <p:nvPr/>
        </p:nvSpPr>
        <p:spPr>
          <a:xfrm>
            <a:off x="800285" y="760910"/>
            <a:ext cx="7543500" cy="62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en-US" sz="4800" u="none" cap="none" strike="noStrik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Embeddings reflect cultural bias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4" name="Google Shape;414;p60"/>
          <p:cNvSpPr txBox="1"/>
          <p:nvPr/>
        </p:nvSpPr>
        <p:spPr>
          <a:xfrm>
            <a:off x="822960" y="2590920"/>
            <a:ext cx="8320680" cy="38095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-203200" lvl="0" marL="9144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48312"/>
              </a:buClr>
              <a:buSzPts val="3200"/>
              <a:buFont typeface="Calibri"/>
              <a:buChar char=" "/>
            </a:pPr>
            <a:r>
              <a:rPr b="0" i="0" lang="en-US" sz="3200" u="none" cap="none" strike="noStrik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Ask </a:t>
            </a:r>
            <a:r>
              <a:rPr b="0" i="0" lang="en-US" sz="2800" u="none" cap="none" strike="noStrik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“Paris : France :: Tokyo : x” </a:t>
            </a:r>
            <a:endParaRPr b="0" i="0" sz="2000" u="none" cap="none" strike="noStrike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82518" lvl="1" marL="38412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48312"/>
              </a:buClr>
              <a:buSzPts val="2800"/>
              <a:buFont typeface="Calibri"/>
              <a:buChar char="◦"/>
            </a:pPr>
            <a:r>
              <a:rPr b="0" i="0" lang="en-US" sz="2800" u="none" cap="none" strike="noStrik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x = Japan</a:t>
            </a:r>
            <a:endParaRPr b="0" i="0" sz="1400" u="none" cap="none" strike="noStrike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03200" lvl="0" marL="9144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48312"/>
              </a:buClr>
              <a:buSzPts val="3200"/>
              <a:buFont typeface="Calibri"/>
              <a:buChar char=" "/>
            </a:pPr>
            <a:r>
              <a:rPr b="0" i="0" lang="en-US" sz="3200" u="none" cap="none" strike="noStrik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Ask </a:t>
            </a:r>
            <a:r>
              <a:rPr b="0" i="0" lang="en-US" sz="2800" u="none" cap="none" strike="noStrik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“father : doctor :: mother : x” </a:t>
            </a:r>
            <a:endParaRPr b="0" i="0" sz="2000" u="none" cap="none" strike="noStrike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82518" lvl="1" marL="38412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48312"/>
              </a:buClr>
              <a:buSzPts val="2800"/>
              <a:buFont typeface="Calibri"/>
              <a:buChar char="◦"/>
            </a:pPr>
            <a:r>
              <a:rPr b="0" i="0" lang="en-US" sz="2800" u="none" cap="none" strike="noStrik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x = nurse</a:t>
            </a:r>
            <a:endParaRPr b="0" i="0" sz="1400" u="none" cap="none" strike="noStrike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03200" lvl="0" marL="9144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48312"/>
              </a:buClr>
              <a:buSzPts val="3200"/>
              <a:buFont typeface="Calibri"/>
              <a:buChar char=" "/>
            </a:pPr>
            <a:r>
              <a:rPr b="0" i="0" lang="en-US" sz="3200" u="none" cap="none" strike="noStrik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Ask “man : computer programmer :: woman : x” </a:t>
            </a:r>
            <a:endParaRPr b="0" i="0" sz="2000" u="none" cap="none" strike="noStrike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82518" lvl="1" marL="38412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48312"/>
              </a:buClr>
              <a:buSzPts val="2800"/>
              <a:buFont typeface="Calibri"/>
              <a:buChar char="◦"/>
            </a:pPr>
            <a:r>
              <a:rPr b="0" i="0" lang="en-US" sz="2800" u="none" cap="none" strike="noStrik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x = homemaker</a:t>
            </a:r>
            <a:endParaRPr b="0" i="0" sz="1400" u="none" cap="none" strike="noStrike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5" name="Google Shape;415;p60"/>
          <p:cNvSpPr/>
          <p:nvPr/>
        </p:nvSpPr>
        <p:spPr>
          <a:xfrm>
            <a:off x="2057400" y="990720"/>
            <a:ext cx="6923520" cy="118764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Bolukbasi, Tolga, Kai-Wei Chang, James Y. Zou, Venkatesh Saligrama, and Adam T. Kalai. "Man is to computer programmer as woman is to homemaker? debiasing word embeddings." In </a:t>
            </a:r>
            <a:r>
              <a:rPr b="0" i="1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Advances in Neural Information Processing Systems</a:t>
            </a: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, pp. 4349-4357. 2016.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61"/>
          <p:cNvSpPr txBox="1"/>
          <p:nvPr/>
        </p:nvSpPr>
        <p:spPr>
          <a:xfrm>
            <a:off x="457200" y="638360"/>
            <a:ext cx="8549400" cy="62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en-US" sz="4800" u="none" cap="none" strike="noStrik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Embeddings as a window onto history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1" name="Google Shape;421;p61"/>
          <p:cNvSpPr txBox="1"/>
          <p:nvPr/>
        </p:nvSpPr>
        <p:spPr>
          <a:xfrm>
            <a:off x="457200" y="2375930"/>
            <a:ext cx="8686500" cy="46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-203200" lvl="0" marL="9144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48312"/>
              </a:buClr>
              <a:buSzPts val="3200"/>
              <a:buFont typeface="Calibri"/>
              <a:buChar char=" "/>
            </a:pPr>
            <a:r>
              <a:rPr b="0" i="0" lang="en-US" sz="3200" u="none" cap="none" strike="noStrik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Use the Hamilton historical embeddings</a:t>
            </a:r>
            <a:endParaRPr b="0" i="0" sz="2000" u="none" cap="none" strike="noStrike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03200" lvl="0" marL="9144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48312"/>
              </a:buClr>
              <a:buSzPts val="3200"/>
              <a:buFont typeface="Calibri"/>
              <a:buChar char=" "/>
            </a:pPr>
            <a:r>
              <a:rPr b="0" i="0" lang="en-US" sz="3200" u="none" cap="none" strike="noStrik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The cosine similarity of embeddings for decade X for occupations (like teacher) to male vs female names</a:t>
            </a:r>
            <a:endParaRPr b="0" i="0" sz="2000" u="none" cap="none" strike="noStrike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82518" lvl="1" marL="38412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48312"/>
              </a:buClr>
              <a:buSzPts val="2800"/>
              <a:buFont typeface="Calibri"/>
              <a:buChar char="◦"/>
            </a:pPr>
            <a:r>
              <a:rPr b="0" i="0" lang="en-US" sz="2800" u="none" cap="none" strike="noStrik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Is correlated with the actual percentage of women teachers in decade X</a:t>
            </a:r>
            <a:endParaRPr b="0" i="0" sz="1400" u="none" cap="none" strike="noStrike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2" name="Google Shape;422;p61"/>
          <p:cNvSpPr/>
          <p:nvPr/>
        </p:nvSpPr>
        <p:spPr>
          <a:xfrm>
            <a:off x="1523880" y="1265855"/>
            <a:ext cx="74826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Garg, Nikhil, Schiebinger, Londa, Jurafsky, Dan, and Zou, James (2018). Word embeddings quantify 100 years of gender and ethnic stereotypes. </a:t>
            </a:r>
            <a:r>
              <a:rPr b="0" i="1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Proceedings of the National Academy of Sciences</a:t>
            </a:r>
            <a:r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b="0" i="1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115</a:t>
            </a:r>
            <a:r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(16), E3635–E3644 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62"/>
          <p:cNvSpPr txBox="1"/>
          <p:nvPr/>
        </p:nvSpPr>
        <p:spPr>
          <a:xfrm>
            <a:off x="598680" y="286560"/>
            <a:ext cx="7992000" cy="145044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en-US" sz="4800" u="none" cap="none" strike="noStrik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Embeddings reflect ethnic stereotypes over time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8" name="Google Shape;428;p62"/>
          <p:cNvSpPr txBox="1"/>
          <p:nvPr/>
        </p:nvSpPr>
        <p:spPr>
          <a:xfrm>
            <a:off x="822960" y="2417400"/>
            <a:ext cx="7543440" cy="40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-228240" lvl="0" marL="29844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48312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Princeton trilogy experiments</a:t>
            </a:r>
            <a:endParaRPr b="0" i="0" sz="2000" u="none" cap="none" strike="noStrike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240" lvl="0" marL="29844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48312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Attitudes toward ethnic groups (1933, 1951, 1969) scores for adjectives</a:t>
            </a:r>
            <a:endParaRPr b="0" i="0" sz="2000" u="none" cap="none" strike="noStrike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240" lvl="2" marL="48132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48312"/>
              </a:buClr>
              <a:buSzPts val="3000"/>
              <a:buFont typeface="Arial"/>
              <a:buChar char="•"/>
            </a:pPr>
            <a:r>
              <a:rPr b="0" i="1" lang="en-US" sz="3000" u="none" cap="none" strike="noStrik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industrious, superstitious, nationalistic</a:t>
            </a:r>
            <a:r>
              <a:rPr b="0" i="0" lang="en-US" sz="3000" u="none" cap="none" strike="noStrik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, etc</a:t>
            </a:r>
            <a:endParaRPr b="0" i="0" sz="1400" u="none" cap="none" strike="noStrike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240" lvl="0" marL="29844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48312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Cosine of Chinese name embeddings with those adjective embeddings correlates with human ratings.</a:t>
            </a:r>
            <a:endParaRPr b="0" i="0" sz="2000" u="none" cap="none" strike="noStrike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9" name="Google Shape;429;p62"/>
          <p:cNvSpPr/>
          <p:nvPr/>
        </p:nvSpPr>
        <p:spPr>
          <a:xfrm>
            <a:off x="1523880" y="1740600"/>
            <a:ext cx="74826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Garg, Nikhil, Schiebinger, Londa, Jurafsky, Dan, and Zou, James (2018). Word embeddings quantify 100 years of gender and ethnic stereotypes. </a:t>
            </a:r>
            <a:r>
              <a:rPr b="0" i="1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Proceedings of the National Academy of Sciences</a:t>
            </a:r>
            <a:r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b="0" i="1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115</a:t>
            </a:r>
            <a:r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(16), E3635–E3644 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3"/>
          <p:cNvSpPr txBox="1"/>
          <p:nvPr/>
        </p:nvSpPr>
        <p:spPr>
          <a:xfrm>
            <a:off x="822960" y="286560"/>
            <a:ext cx="7543500" cy="1450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en-US" sz="4800" u="none" cap="none" strike="noStrik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Change in linguistic framing 1910-1990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35" name="Google Shape;435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42000" y="3198960"/>
            <a:ext cx="6082201" cy="3658680"/>
          </a:xfrm>
          <a:prstGeom prst="rect">
            <a:avLst/>
          </a:prstGeom>
          <a:noFill/>
          <a:ln>
            <a:noFill/>
          </a:ln>
        </p:spPr>
      </p:pic>
      <p:sp>
        <p:nvSpPr>
          <p:cNvPr id="436" name="Google Shape;436;p63"/>
          <p:cNvSpPr/>
          <p:nvPr/>
        </p:nvSpPr>
        <p:spPr>
          <a:xfrm>
            <a:off x="501480" y="2256840"/>
            <a:ext cx="8642100" cy="9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Change in association of Chinese names with adjectives framed as "othering" (</a:t>
            </a:r>
            <a:r>
              <a:rPr b="0" i="1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barbaric</a:t>
            </a: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b="0" i="1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monstrous</a:t>
            </a: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b="0" i="1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bizarre</a:t>
            </a: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7" name="Google Shape;437;p63"/>
          <p:cNvSpPr/>
          <p:nvPr/>
        </p:nvSpPr>
        <p:spPr>
          <a:xfrm>
            <a:off x="1523880" y="1740600"/>
            <a:ext cx="74826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Garg, Nikhil, Schiebinger, Londa, Jurafsky, Dan, and Zou, James (2018). Word embeddings quantify 100 years of gender and ethnic stereotypes. </a:t>
            </a:r>
            <a:r>
              <a:rPr b="0" i="1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Proceedings of the National Academy of Sciences</a:t>
            </a:r>
            <a:r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b="0" i="1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115</a:t>
            </a:r>
            <a:r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(16), E3635–E3644 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64"/>
          <p:cNvSpPr txBox="1"/>
          <p:nvPr/>
        </p:nvSpPr>
        <p:spPr>
          <a:xfrm>
            <a:off x="343075" y="286548"/>
            <a:ext cx="8600700" cy="1689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en-US" sz="4800" u="none" cap="none" strike="noStrik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Changes in framing:</a:t>
            </a:r>
            <a:br>
              <a:rPr b="0" i="0" lang="en-US" sz="4800" u="none" cap="none" strike="noStrik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4800" u="none" cap="none" strike="noStrik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adjectives associated with Chinese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43" name="Google Shape;443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4120" y="2286000"/>
            <a:ext cx="8213040" cy="40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444" name="Google Shape;444;p64"/>
          <p:cNvSpPr/>
          <p:nvPr/>
        </p:nvSpPr>
        <p:spPr>
          <a:xfrm>
            <a:off x="1561630" y="1830600"/>
            <a:ext cx="74826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Garg, Nikhil, Schiebinger, Londa, Jurafsky, Dan, and Zou, James (2018). Word embeddings quantify 100 years of gender and ethnic stereotypes. </a:t>
            </a:r>
            <a:r>
              <a:rPr b="0" i="1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Proceedings of the National Academy of Sciences</a:t>
            </a:r>
            <a:r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b="0" i="1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115</a:t>
            </a:r>
            <a:r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(16), E3635–E3644 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9" name="Google Shape;449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9888" y="555075"/>
            <a:ext cx="8644226" cy="5849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66"/>
          <p:cNvSpPr txBox="1"/>
          <p:nvPr/>
        </p:nvSpPr>
        <p:spPr>
          <a:xfrm>
            <a:off x="1057150" y="921625"/>
            <a:ext cx="7047900" cy="45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b="0" i="0" lang="en-US" sz="3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Beyond word2vec: </a:t>
            </a:r>
            <a:endParaRPr b="0" i="0" sz="3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b="0" i="0" lang="en-US" sz="3300" u="none" cap="none" strike="noStrike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Contextual embeddings</a:t>
            </a:r>
            <a:endParaRPr b="0" i="0" sz="3300" u="none" cap="none" strike="noStrike">
              <a:solidFill>
                <a:srgbClr val="CC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t/>
            </a:r>
            <a:endParaRPr b="0" i="0" sz="3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b="0" i="0" lang="en-US" sz="3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ELMo: Embeddings from Language Models Representations</a:t>
            </a:r>
            <a:endParaRPr b="0" i="0" sz="3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rgbClr val="222222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Peters, Matthew E., Mark Neumann, Mohit Iyyer, Matt Gardner, Christopher Clark, Kenton Lee, and Luke Zettlemoyer. "Deep contextualized word representations."</a:t>
            </a:r>
            <a:endParaRPr b="0" i="0" sz="1700" u="none" cap="none" strike="noStrike">
              <a:solidFill>
                <a:srgbClr val="222222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222222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n-US" sz="4000" u="none" cap="none" strike="noStrike">
                <a:solidFill>
                  <a:srgbClr val="222222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BERT</a:t>
            </a:r>
            <a:endParaRPr b="0" i="0" sz="1700" u="none" cap="none" strike="noStrike">
              <a:solidFill>
                <a:srgbClr val="222222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292929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J.Devlin, M. Chang, K. Lee and K. Toutanova, </a:t>
            </a:r>
            <a:r>
              <a:rPr b="0" i="0" lang="en-US" sz="1600" u="sng" cap="none" strike="noStrike">
                <a:solidFill>
                  <a:schemeClr val="hlink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  <a:hlinkClick r:id="rId3"/>
              </a:rPr>
              <a:t>BERT: Pre-training of Deep Bidirectional Transformers for Language Understanding</a:t>
            </a:r>
            <a:r>
              <a:rPr b="0" i="0" lang="en-US" sz="1600" u="none" cap="none" strike="noStrike">
                <a:solidFill>
                  <a:srgbClr val="292929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 (2018)</a:t>
            </a:r>
            <a:endParaRPr b="0" i="0" sz="1600" u="none" cap="none" strike="noStrike">
              <a:solidFill>
                <a:srgbClr val="292929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rgbClr val="292929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rgbClr val="292929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3600">
                <a:solidFill>
                  <a:srgbClr val="292929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ChatGPT, Llama, Mistral, …… </a:t>
            </a:r>
            <a:endParaRPr sz="3600">
              <a:solidFill>
                <a:srgbClr val="292929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55" name="Google Shape;455;p6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19925" y="5029188"/>
            <a:ext cx="1905000" cy="151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6" name="Google Shape;456;p6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000863" y="4714863"/>
            <a:ext cx="2143125" cy="214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7" name="Google Shape;457;p6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81425" y="801388"/>
            <a:ext cx="1905000" cy="151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1"/>
          <p:cNvSpPr txBox="1"/>
          <p:nvPr/>
        </p:nvSpPr>
        <p:spPr>
          <a:xfrm>
            <a:off x="511920" y="553320"/>
            <a:ext cx="6854100" cy="5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70"/>
              <a:buFont typeface="Arial"/>
              <a:buNone/>
            </a:pPr>
            <a:r>
              <a:rPr lang="en-US" sz="387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Word embeddings</a:t>
            </a:r>
            <a:r>
              <a:rPr lang="en-US" sz="387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r>
              <a:rPr b="0" i="0" lang="en-US" sz="3870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 word </a:t>
            </a:r>
            <a:r>
              <a:rPr lang="en-US" sz="387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vectors</a:t>
            </a:r>
            <a:r>
              <a:rPr b="0" i="0" lang="en-US" sz="3870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  via </a:t>
            </a:r>
            <a:r>
              <a:rPr b="0" i="0" lang="en-US" sz="3870" u="none" cap="none" strike="noStrike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distributional</a:t>
            </a:r>
            <a:r>
              <a:rPr b="0" i="0" lang="en-US" sz="3870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0" i="0" sz="3580" u="none" cap="none" strike="noStrike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31"/>
          <p:cNvSpPr txBox="1"/>
          <p:nvPr/>
        </p:nvSpPr>
        <p:spPr>
          <a:xfrm>
            <a:off x="360670" y="1536835"/>
            <a:ext cx="7913100" cy="5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70"/>
              <a:buFont typeface="Arial"/>
              <a:buNone/>
            </a:pPr>
            <a:r>
              <a:rPr b="0" i="0" lang="en-US" sz="3870" u="none" cap="none" strike="noStrike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similarity</a:t>
            </a:r>
            <a:r>
              <a:rPr b="0" i="0" lang="en-US" sz="3870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-based representations</a:t>
            </a:r>
            <a:endParaRPr b="0" i="0" sz="3580" u="none" cap="none" strike="noStrike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p31"/>
          <p:cNvSpPr txBox="1"/>
          <p:nvPr/>
        </p:nvSpPr>
        <p:spPr>
          <a:xfrm>
            <a:off x="512280" y="2034000"/>
            <a:ext cx="10850100" cy="5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40"/>
              <a:buFont typeface="Arial"/>
              <a:buNone/>
            </a:pPr>
            <a:r>
              <a:rPr b="0" i="0" lang="en-US" sz="3440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Idea: representing a word </a:t>
            </a:r>
            <a:endParaRPr b="0" i="0" sz="3180" u="none" cap="none" strike="noStrike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31"/>
          <p:cNvSpPr txBox="1"/>
          <p:nvPr/>
        </p:nvSpPr>
        <p:spPr>
          <a:xfrm>
            <a:off x="511926" y="2520350"/>
            <a:ext cx="6644100" cy="5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40"/>
              <a:buFont typeface="Arial"/>
              <a:buNone/>
            </a:pPr>
            <a:r>
              <a:rPr b="0" i="0" lang="en-US" sz="3440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by means of its neighbors / context</a:t>
            </a:r>
            <a:endParaRPr b="0" i="0" sz="3180" u="none" cap="none" strike="noStrike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31"/>
          <p:cNvSpPr txBox="1"/>
          <p:nvPr/>
        </p:nvSpPr>
        <p:spPr>
          <a:xfrm>
            <a:off x="149075" y="3229550"/>
            <a:ext cx="11141400" cy="5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40"/>
              <a:buFont typeface="Arial"/>
              <a:buNone/>
            </a:pPr>
            <a:r>
              <a:rPr b="0" i="0" lang="en-US" sz="3440" u="none" cap="none" strike="noStrike">
                <a:solidFill>
                  <a:srgbClr val="6AA84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“You shall know a word by the company it keeps”</a:t>
            </a:r>
            <a:endParaRPr b="0" i="0" sz="3180" u="none" cap="none" strike="noStrike">
              <a:solidFill>
                <a:srgbClr val="6AA84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31"/>
          <p:cNvSpPr txBox="1"/>
          <p:nvPr/>
        </p:nvSpPr>
        <p:spPr>
          <a:xfrm>
            <a:off x="6518325" y="3735940"/>
            <a:ext cx="2716500" cy="3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40"/>
              <a:buFont typeface="Arial"/>
              <a:buNone/>
            </a:pPr>
            <a:r>
              <a:rPr b="0" i="0" lang="en-US" sz="2140" u="none" cap="none" strike="noStrike">
                <a:solidFill>
                  <a:srgbClr val="93C47D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(J. R. Firth, 1957)</a:t>
            </a:r>
            <a:endParaRPr b="0" i="0" sz="1979" u="none" cap="none" strike="noStrike">
              <a:solidFill>
                <a:srgbClr val="93C47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" name="Google Shape;183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35873" y="107480"/>
            <a:ext cx="1271160" cy="1847880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31"/>
          <p:cNvSpPr txBox="1"/>
          <p:nvPr/>
        </p:nvSpPr>
        <p:spPr>
          <a:xfrm>
            <a:off x="477300" y="4452750"/>
            <a:ext cx="6502800" cy="136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rPr b="0" i="0" lang="en-US" sz="3400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Philosophy: Ludwig Wittgenstein</a:t>
            </a:r>
            <a:endParaRPr b="0" i="0" sz="3400" u="none" cap="none" strike="noStrike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rPr b="0" i="0" lang="en-US" sz="3400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“The meaning of a word is defined by the way it is </a:t>
            </a:r>
            <a:r>
              <a:rPr b="0" i="0" lang="en-US" sz="34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used</a:t>
            </a:r>
            <a:r>
              <a:rPr b="0" i="0" lang="en-US" sz="3400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”</a:t>
            </a:r>
            <a:endParaRPr b="0" i="0" sz="3400" u="none" cap="none" strike="noStrike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5" name="Google Shape;185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35874" y="4252449"/>
            <a:ext cx="1639431" cy="2279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2" name="Google Shape;462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52400"/>
            <a:ext cx="8779275" cy="6595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7" name="Google Shape;467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" y="1182650"/>
            <a:ext cx="8991599" cy="4993942"/>
          </a:xfrm>
          <a:prstGeom prst="rect">
            <a:avLst/>
          </a:prstGeom>
          <a:noFill/>
          <a:ln>
            <a:noFill/>
          </a:ln>
        </p:spPr>
      </p:pic>
      <p:sp>
        <p:nvSpPr>
          <p:cNvPr id="468" name="Google Shape;468;p68"/>
          <p:cNvSpPr txBox="1"/>
          <p:nvPr/>
        </p:nvSpPr>
        <p:spPr>
          <a:xfrm>
            <a:off x="1251075" y="325025"/>
            <a:ext cx="6609300" cy="6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Transformers &amp; contextual embeddings</a:t>
            </a:r>
            <a:endParaRPr sz="27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3" name="Google Shape;473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52400"/>
            <a:ext cx="8725049" cy="6554475"/>
          </a:xfrm>
          <a:prstGeom prst="rect">
            <a:avLst/>
          </a:prstGeom>
          <a:noFill/>
          <a:ln>
            <a:noFill/>
          </a:ln>
        </p:spPr>
      </p:pic>
      <p:sp>
        <p:nvSpPr>
          <p:cNvPr id="474" name="Google Shape;474;p69"/>
          <p:cNvSpPr txBox="1"/>
          <p:nvPr/>
        </p:nvSpPr>
        <p:spPr>
          <a:xfrm>
            <a:off x="1717600" y="5474750"/>
            <a:ext cx="1069200" cy="369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BERT</a:t>
            </a:r>
            <a:endParaRPr sz="25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75" name="Google Shape;475;p69"/>
          <p:cNvSpPr txBox="1"/>
          <p:nvPr/>
        </p:nvSpPr>
        <p:spPr>
          <a:xfrm>
            <a:off x="415225" y="3161525"/>
            <a:ext cx="738600" cy="369300"/>
          </a:xfrm>
          <a:prstGeom prst="rect">
            <a:avLst/>
          </a:prstGeom>
          <a:solidFill>
            <a:srgbClr val="E9EBF5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BERT</a:t>
            </a:r>
            <a:endParaRPr sz="17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70"/>
          <p:cNvSpPr txBox="1"/>
          <p:nvPr>
            <p:ph type="title"/>
          </p:nvPr>
        </p:nvSpPr>
        <p:spPr>
          <a:xfrm>
            <a:off x="881750" y="767925"/>
            <a:ext cx="7840200" cy="84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Let’s move on to learning through practice…</a:t>
            </a:r>
            <a:endParaRPr/>
          </a:p>
        </p:txBody>
      </p:sp>
      <p:sp>
        <p:nvSpPr>
          <p:cNvPr id="481" name="Google Shape;481;p70"/>
          <p:cNvSpPr txBox="1"/>
          <p:nvPr>
            <p:ph idx="1" type="body"/>
          </p:nvPr>
        </p:nvSpPr>
        <p:spPr>
          <a:xfrm>
            <a:off x="2410112" y="2127701"/>
            <a:ext cx="6321600" cy="4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https://colab.research.google.com/drive/1YhI81JG-Qi-9U17R3Lp36iNAJOpU65zp?usp=sharing</a:t>
            </a:r>
            <a:r>
              <a:rPr lang="en-US"/>
              <a:t> 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52400"/>
            <a:ext cx="8991600" cy="67547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3"/>
          <p:cNvSpPr txBox="1"/>
          <p:nvPr/>
        </p:nvSpPr>
        <p:spPr>
          <a:xfrm>
            <a:off x="485645" y="1066680"/>
            <a:ext cx="7467000" cy="742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en-US" sz="4800" u="none" cap="none" strike="noStrik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Sparse versus dense vectors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p33"/>
          <p:cNvSpPr txBox="1"/>
          <p:nvPr/>
        </p:nvSpPr>
        <p:spPr>
          <a:xfrm>
            <a:off x="304920" y="2057400"/>
            <a:ext cx="8838720" cy="45716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-203200" lvl="0" marL="9144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48312"/>
              </a:buClr>
              <a:buSzPts val="3200"/>
              <a:buFont typeface="Calibri"/>
              <a:buChar char=" "/>
            </a:pPr>
            <a:r>
              <a:rPr b="0" i="0" lang="en-US" sz="3200" u="none" cap="none" strike="noStrik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Why dense vectors?</a:t>
            </a:r>
            <a:endParaRPr b="0" i="0" sz="2000" u="none" cap="none" strike="noStrike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82518" lvl="1" marL="38412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48312"/>
              </a:buClr>
              <a:buSzPts val="2800"/>
              <a:buFont typeface="Calibri"/>
              <a:buChar char="◦"/>
            </a:pPr>
            <a:r>
              <a:rPr b="0" i="0" lang="en-US" sz="2800" u="none" cap="none" strike="noStrik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Short vectors may be easier to use as </a:t>
            </a:r>
            <a:r>
              <a:rPr b="1" i="0" lang="en-US" sz="2800" u="none" cap="none" strike="noStrik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features</a:t>
            </a:r>
            <a:r>
              <a:rPr b="0" i="0" lang="en-US" sz="2800" u="none" cap="none" strike="noStrik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 in machine learning (</a:t>
            </a:r>
            <a:r>
              <a:rPr lang="en-US" sz="280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fewer</a:t>
            </a:r>
            <a:r>
              <a:rPr b="0" i="0" lang="en-US" sz="2800" u="none" cap="none" strike="noStrik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 weights to tune)</a:t>
            </a:r>
            <a:endParaRPr b="0" i="0" sz="1400" u="none" cap="none" strike="noStrike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82518" lvl="1" marL="38412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48312"/>
              </a:buClr>
              <a:buSzPts val="2800"/>
              <a:buFont typeface="Calibri"/>
              <a:buChar char="◦"/>
            </a:pPr>
            <a:r>
              <a:rPr b="0" i="0" lang="en-US" sz="2800" u="none" cap="none" strike="noStrik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Dense vectors may </a:t>
            </a:r>
            <a:r>
              <a:rPr b="1" i="0" lang="en-US" sz="2800" u="none" cap="none" strike="noStrik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generalize</a:t>
            </a:r>
            <a:r>
              <a:rPr b="0" i="0" lang="en-US" sz="2800" u="none" cap="none" strike="noStrik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 better than storing explicit counts</a:t>
            </a:r>
            <a:endParaRPr b="0" i="0" sz="1400" u="none" cap="none" strike="noStrike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82518" lvl="1" marL="38412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48312"/>
              </a:buClr>
              <a:buSzPts val="2800"/>
              <a:buFont typeface="Calibri"/>
              <a:buChar char="◦"/>
            </a:pPr>
            <a:r>
              <a:rPr b="0" i="0" lang="en-US" sz="2800" u="none" cap="none" strike="noStrik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They may do better at capturing synonymy:</a:t>
            </a:r>
            <a:endParaRPr b="0" i="0" sz="1400" u="none" cap="none" strike="noStrike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82519" lvl="2" marL="567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48312"/>
              </a:buClr>
              <a:buSzPts val="2400"/>
              <a:buFont typeface="Calibri"/>
              <a:buChar char="◦"/>
            </a:pPr>
            <a:r>
              <a:rPr b="0" i="1" lang="en-US" sz="2400" u="none" cap="none" strike="noStrik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car</a:t>
            </a:r>
            <a:r>
              <a:rPr b="0" i="0" lang="en-US" sz="2400" u="none" cap="none" strike="noStrik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 and </a:t>
            </a:r>
            <a:r>
              <a:rPr b="0" i="1" lang="en-US" sz="2400" u="none" cap="none" strike="noStrik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automobile</a:t>
            </a:r>
            <a:r>
              <a:rPr b="0" i="0" lang="en-US" sz="2400" u="none" cap="none" strike="noStrik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 are synonyms; but are distinct dimensions</a:t>
            </a:r>
            <a:endParaRPr b="0" i="0" sz="1400" u="none" cap="none" strike="noStrike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82520" lvl="3" marL="74988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48312"/>
              </a:buClr>
              <a:buSzPts val="2400"/>
              <a:buFont typeface="Calibri"/>
              <a:buChar char="◦"/>
            </a:pPr>
            <a:r>
              <a:rPr b="0" i="0" lang="en-US" sz="2400" u="none" cap="none" strike="noStrik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+ other semantic relationships (e.g. analogies)</a:t>
            </a:r>
            <a:endParaRPr b="0" i="0" sz="2400" u="none" cap="none" strike="noStrike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82518" lvl="1" marL="38412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48312"/>
              </a:buClr>
              <a:buSzPts val="2800"/>
              <a:buFont typeface="Calibri"/>
              <a:buChar char="◦"/>
            </a:pPr>
            <a:r>
              <a:rPr b="1" i="0" lang="en-US" sz="2800" u="none" cap="none" strike="noStrik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In practice, they work better</a:t>
            </a:r>
            <a:endParaRPr b="0" i="0" sz="1400" u="none" cap="none" strike="noStrike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Google Shape;197;p33"/>
          <p:cNvSpPr txBox="1"/>
          <p:nvPr/>
        </p:nvSpPr>
        <p:spPr>
          <a:xfrm>
            <a:off x="304920" y="5562720"/>
            <a:ext cx="1980720" cy="342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fld id="{00000000-1234-1234-1234-123412341234}" type="slidenum">
              <a:rPr b="0" i="0" lang="en-US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4"/>
          <p:cNvSpPr txBox="1"/>
          <p:nvPr/>
        </p:nvSpPr>
        <p:spPr>
          <a:xfrm>
            <a:off x="822960" y="286560"/>
            <a:ext cx="7543500" cy="70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en-US" sz="4800" u="none" cap="none" strike="noStrik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Properties of embeddings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p34"/>
          <p:cNvSpPr txBox="1"/>
          <p:nvPr/>
        </p:nvSpPr>
        <p:spPr>
          <a:xfrm>
            <a:off x="304920" y="5562720"/>
            <a:ext cx="1980600" cy="34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fld id="{00000000-1234-1234-1234-123412341234}" type="slidenum">
              <a:rPr b="0" i="0" lang="en-US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4" name="Google Shape;204;p34"/>
          <p:cNvSpPr txBox="1"/>
          <p:nvPr/>
        </p:nvSpPr>
        <p:spPr>
          <a:xfrm>
            <a:off x="822960" y="2590920"/>
            <a:ext cx="7543500" cy="32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-203200" lvl="0" marL="9144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48312"/>
              </a:buClr>
              <a:buSzPts val="3200"/>
              <a:buFont typeface="Calibri"/>
              <a:buChar char=" "/>
            </a:pPr>
            <a:r>
              <a:t/>
            </a:r>
            <a:endParaRPr b="0" i="0" sz="1400" u="none" cap="none" strike="noStrike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34"/>
          <p:cNvSpPr/>
          <p:nvPr/>
        </p:nvSpPr>
        <p:spPr>
          <a:xfrm>
            <a:off x="822950" y="1478150"/>
            <a:ext cx="7024500" cy="4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rPr lang="en-US" sz="3100" u="sng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Results depend on:</a:t>
            </a:r>
            <a:endParaRPr sz="3100" u="sng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t/>
            </a:r>
            <a:endParaRPr sz="3100" u="sng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25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100"/>
              <a:buFont typeface="Calibri"/>
              <a:buChar char="●"/>
            </a:pPr>
            <a:r>
              <a:rPr lang="en-US" sz="31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the </a:t>
            </a:r>
            <a:r>
              <a:rPr lang="en-US" sz="3100" u="sng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corpus</a:t>
            </a:r>
            <a:r>
              <a:rPr lang="en-US" sz="31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 used for training the embeddings - size, domain: pre-trained embeddings should ideally be in a similar register to your data; with </a:t>
            </a:r>
            <a:r>
              <a:rPr lang="en-US" sz="31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enough</a:t>
            </a:r>
            <a:r>
              <a:rPr lang="en-US" sz="31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 data you can also train your own representations</a:t>
            </a:r>
            <a:endParaRPr sz="31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25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100"/>
              <a:buFont typeface="Calibri"/>
              <a:buChar char="●"/>
            </a:pPr>
            <a:r>
              <a:rPr lang="en-US" sz="31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their </a:t>
            </a:r>
            <a:r>
              <a:rPr lang="en-US" sz="3100" u="sng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dimensionality</a:t>
            </a:r>
            <a:r>
              <a:rPr lang="en-US" sz="31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 (50/100/300/…) - the larger the more refined (given enough training data!)</a:t>
            </a:r>
            <a:endParaRPr sz="31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5"/>
          <p:cNvSpPr txBox="1"/>
          <p:nvPr/>
        </p:nvSpPr>
        <p:spPr>
          <a:xfrm>
            <a:off x="822960" y="286560"/>
            <a:ext cx="7543440" cy="70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en-US" sz="4800" u="none" cap="none" strike="noStrik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Properties of embeddings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Google Shape;211;p35"/>
          <p:cNvSpPr txBox="1"/>
          <p:nvPr/>
        </p:nvSpPr>
        <p:spPr>
          <a:xfrm>
            <a:off x="304920" y="5562720"/>
            <a:ext cx="1980720" cy="342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fld id="{00000000-1234-1234-1234-123412341234}" type="slidenum">
              <a:rPr b="0" i="0" lang="en-US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2" name="Google Shape;212;p35"/>
          <p:cNvSpPr txBox="1"/>
          <p:nvPr/>
        </p:nvSpPr>
        <p:spPr>
          <a:xfrm>
            <a:off x="822960" y="2590920"/>
            <a:ext cx="7543440" cy="32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-203200" lvl="0" marL="9144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48312"/>
              </a:buClr>
              <a:buSzPts val="3200"/>
              <a:buFont typeface="Calibri"/>
              <a:buChar char=" "/>
            </a:pPr>
            <a:r>
              <a:rPr b="0" i="0" lang="en-US" sz="3200" u="none" cap="none" strike="noStrik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C = ±2 The nearest words to </a:t>
            </a:r>
            <a:r>
              <a:rPr b="0" i="1" lang="en-US" sz="3200" u="none" cap="none" strike="noStrik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Hogwarts:</a:t>
            </a:r>
            <a:endParaRPr b="0" i="0" sz="2000" u="none" cap="none" strike="noStrike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82518" lvl="1" marL="38412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48312"/>
              </a:buClr>
              <a:buSzPts val="2800"/>
              <a:buFont typeface="Calibri"/>
              <a:buChar char="◦"/>
            </a:pPr>
            <a:r>
              <a:rPr b="0" i="1" lang="en-US" sz="2800" u="none" cap="none" strike="noStrik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Sunnydale</a:t>
            </a:r>
            <a:endParaRPr b="0" i="0" sz="1400" u="none" cap="none" strike="noStrike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82518" lvl="1" marL="38412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48312"/>
              </a:buClr>
              <a:buSzPts val="2800"/>
              <a:buFont typeface="Calibri"/>
              <a:buChar char="◦"/>
            </a:pPr>
            <a:r>
              <a:rPr b="0" i="1" lang="en-US" sz="2800" u="none" cap="none" strike="noStrik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Evernight</a:t>
            </a:r>
            <a:endParaRPr b="0" i="0" sz="1400" u="none" cap="none" strike="noStrike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03200" lvl="0" marL="9144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48312"/>
              </a:buClr>
              <a:buSzPts val="3200"/>
              <a:buFont typeface="Calibri"/>
              <a:buChar char=" "/>
            </a:pPr>
            <a:r>
              <a:rPr b="0" i="0" lang="en-US" sz="3200" u="none" cap="none" strike="noStrik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C = ±5 The nearest words to </a:t>
            </a:r>
            <a:r>
              <a:rPr b="0" i="1" lang="en-US" sz="3200" u="none" cap="none" strike="noStrik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Hogwarts:</a:t>
            </a:r>
            <a:endParaRPr b="0" i="0" sz="2000" u="none" cap="none" strike="noStrike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82518" lvl="1" marL="38412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48312"/>
              </a:buClr>
              <a:buSzPts val="2800"/>
              <a:buFont typeface="Calibri"/>
              <a:buChar char="◦"/>
            </a:pPr>
            <a:r>
              <a:rPr b="0" i="1" lang="en-US" sz="2800" u="none" cap="none" strike="noStrik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Dumbledore</a:t>
            </a:r>
            <a:endParaRPr b="0" i="0" sz="1400" u="none" cap="none" strike="noStrike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82518" lvl="1" marL="38412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48312"/>
              </a:buClr>
              <a:buSzPts val="2800"/>
              <a:buFont typeface="Calibri"/>
              <a:buChar char="◦"/>
            </a:pPr>
            <a:r>
              <a:rPr b="0" i="1" lang="en-US" sz="2800" u="none" cap="none" strike="noStrik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Malfoy</a:t>
            </a:r>
            <a:endParaRPr b="0" i="0" sz="1400" u="none" cap="none" strike="noStrike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82518" lvl="1" marL="38412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48312"/>
              </a:buClr>
              <a:buSzPts val="2800"/>
              <a:buFont typeface="Calibri"/>
              <a:buChar char="◦"/>
            </a:pPr>
            <a:r>
              <a:rPr b="0" i="1" lang="en-US" sz="2800" u="none" cap="none" strike="noStrik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halfblood</a:t>
            </a:r>
            <a:endParaRPr b="0" i="0" sz="1400" u="none" cap="none" strike="noStrike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p35"/>
          <p:cNvSpPr/>
          <p:nvPr/>
        </p:nvSpPr>
        <p:spPr>
          <a:xfrm>
            <a:off x="822950" y="1478150"/>
            <a:ext cx="7024500" cy="4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rPr b="0" i="0" lang="en-US" sz="3100" u="sng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Similarity depends on window size C</a:t>
            </a:r>
            <a:endParaRPr b="0" i="0" sz="2500" u="sng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6"/>
          <p:cNvSpPr txBox="1"/>
          <p:nvPr/>
        </p:nvSpPr>
        <p:spPr>
          <a:xfrm>
            <a:off x="822960" y="286560"/>
            <a:ext cx="7543440" cy="116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US" sz="480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Pre-trained</a:t>
            </a:r>
            <a:r>
              <a:rPr b="0" i="0" lang="en-US" sz="4800" u="none" cap="none" strike="noStrik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 embeddings you can download!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Google Shape;219;p36"/>
          <p:cNvSpPr txBox="1"/>
          <p:nvPr/>
        </p:nvSpPr>
        <p:spPr>
          <a:xfrm>
            <a:off x="666000" y="2075760"/>
            <a:ext cx="8092080" cy="3811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-203200" lvl="0" marL="9144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E48312"/>
              </a:buClr>
              <a:buSzPts val="3200"/>
              <a:buFont typeface="Calibri"/>
              <a:buChar char=" "/>
            </a:pPr>
            <a:r>
              <a:rPr b="1" i="0" lang="en-US" sz="3200" u="none" cap="none" strike="noStrik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Word2vec</a:t>
            </a:r>
            <a:r>
              <a:rPr b="0" i="0" lang="en-US" sz="3200" u="none" cap="none" strike="noStrik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 (Mikolov et al., 2013)</a:t>
            </a:r>
            <a:endParaRPr b="0" i="0" sz="2000" u="none" cap="none" strike="noStrike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03200" lvl="0" marL="9144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E48312"/>
              </a:buClr>
              <a:buSzPts val="3200"/>
              <a:buFont typeface="Calibri"/>
              <a:buChar char=" "/>
            </a:pPr>
            <a:r>
              <a:rPr b="0" i="0" lang="en-US" sz="32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https://code.google.com/archive/p/word2vec/</a:t>
            </a:r>
            <a:endParaRPr b="0" i="0" sz="2000" u="none" cap="none" strike="noStrike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03200" lvl="0" marL="9144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48312"/>
              </a:buClr>
              <a:buSzPts val="3200"/>
              <a:buFont typeface="Calibri"/>
              <a:buChar char=" "/>
            </a:pPr>
            <a:r>
              <a:rPr b="1" i="0" lang="en-US" sz="3200" u="none" cap="none" strike="noStrik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Fasttext</a:t>
            </a:r>
            <a:r>
              <a:rPr b="0" i="0" lang="en-US" sz="3200" u="none" cap="none" strike="noStrik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i="0" lang="en-US" sz="32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http://www.fasttext.cc/</a:t>
            </a:r>
            <a:r>
              <a:rPr b="0" i="0" lang="en-US" sz="2000" u="none" cap="none" strike="noStrik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(sub-word information)</a:t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03200" lvl="0" marL="91440" marR="0" rtl="0" algn="l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rgbClr val="E48312"/>
              </a:buClr>
              <a:buSzPts val="3200"/>
              <a:buFont typeface="Calibri"/>
              <a:buChar char=" "/>
            </a:pPr>
            <a:r>
              <a:rPr b="1" i="0" lang="en-US" sz="3200" u="none" cap="none" strike="noStrik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Glove</a:t>
            </a:r>
            <a:r>
              <a:rPr b="0" i="0" lang="en-US" sz="3200" u="none" cap="none" strike="noStrik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 (Pennington, Socher, Manning, 2014)</a:t>
            </a:r>
            <a:endParaRPr b="0" i="0" sz="2000" u="none" cap="none" strike="noStrike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03200" lvl="0" marL="91440" marR="0" rtl="0" algn="l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rgbClr val="E48312"/>
              </a:buClr>
              <a:buSzPts val="3200"/>
              <a:buFont typeface="Calibri"/>
              <a:buChar char=" "/>
            </a:pPr>
            <a:r>
              <a:rPr b="0" i="0" lang="en-US" sz="32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http://nlp.stanford.edu/projects/glove/</a:t>
            </a:r>
            <a:endParaRPr b="0" i="0" sz="2000" u="none" cap="none" strike="noStrike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Embeddings improve everything! </a:t>
            </a:r>
            <a:endParaRPr b="0" i="0" sz="2800" u="none" cap="none" strike="noStrike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(across NLP tasks)</a:t>
            </a:r>
            <a:endParaRPr b="0" i="0" sz="2800" u="none" cap="none" strike="noStrike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0" name="Google Shape;220;p3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442550" y="5255276"/>
            <a:ext cx="1610275" cy="141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3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345125" y="973475"/>
            <a:ext cx="1361899" cy="141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3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185200" y="5257800"/>
            <a:ext cx="1137960" cy="141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3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94360" y="5257800"/>
            <a:ext cx="1361880" cy="14137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